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0" r:id="rId3"/>
    <p:sldId id="351" r:id="rId4"/>
    <p:sldId id="405" r:id="rId5"/>
    <p:sldId id="404" r:id="rId6"/>
    <p:sldId id="391" r:id="rId7"/>
    <p:sldId id="407" r:id="rId8"/>
    <p:sldId id="409" r:id="rId9"/>
    <p:sldId id="408" r:id="rId10"/>
    <p:sldId id="390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na Mariscal Ayaviri" initials="MMA" lastIdx="17" clrIdx="0">
    <p:extLst>
      <p:ext uri="{19B8F6BF-5375-455C-9EA6-DF929625EA0E}">
        <p15:presenceInfo xmlns:p15="http://schemas.microsoft.com/office/powerpoint/2012/main" userId="ab6287af5ae59e6e" providerId="Windows Live"/>
      </p:ext>
    </p:extLst>
  </p:cmAuthor>
  <p:cmAuthor id="2" name="Cuenta Microsoft" initials="CM" lastIdx="3" clrIdx="1">
    <p:extLst>
      <p:ext uri="{19B8F6BF-5375-455C-9EA6-DF929625EA0E}">
        <p15:presenceInfo xmlns:p15="http://schemas.microsoft.com/office/powerpoint/2012/main" userId="a6444a00c75126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3B"/>
    <a:srgbClr val="76C2A5"/>
    <a:srgbClr val="9C504A"/>
    <a:srgbClr val="BA362C"/>
    <a:srgbClr val="E60000"/>
    <a:srgbClr val="CB2807"/>
    <a:srgbClr val="CAE8DD"/>
    <a:srgbClr val="D9EFE7"/>
    <a:srgbClr val="ED4A17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7C446-05E2-4B3E-8973-4439F47AF68F}" type="datetimeFigureOut">
              <a:rPr lang="es-BO" smtClean="0"/>
              <a:t>9/7/2020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E3DF-5E6B-456E-B8E3-A99098F682A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7061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1B5E-46EE-4F82-9A6A-04EC4583D12B}" type="datetime1">
              <a:rPr lang="es-BO" smtClean="0"/>
              <a:t>9/7/2020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413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49C1-A31E-45FE-BBED-82DAC35FEBD7}" type="datetime1">
              <a:rPr lang="es-BO" smtClean="0"/>
              <a:t>9/7/2020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900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A551-EA4C-4B3C-8AC5-1ECB643918B2}" type="datetime1">
              <a:rPr lang="es-BO" smtClean="0"/>
              <a:t>9/7/2020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6692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BBE-010B-402D-BC7D-A06F8FC8C672}" type="datetime1">
              <a:rPr lang="es-BO" smtClean="0"/>
              <a:t>9/7/2020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7731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F79-E98B-4B15-B642-316CE62AD828}" type="datetime1">
              <a:rPr lang="es-BO" smtClean="0"/>
              <a:t>9/7/2020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68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73C8-78D7-44A9-B9C2-4AAF69CB7944}" type="datetime1">
              <a:rPr lang="es-BO" smtClean="0"/>
              <a:t>9/7/2020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650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151F-3C7C-482E-ACF6-96D1572CA33D}" type="datetime1">
              <a:rPr lang="es-BO" smtClean="0"/>
              <a:t>9/7/2020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8293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0F6-0B1D-4469-96C3-C1DCDA96868C}" type="datetime1">
              <a:rPr lang="es-BO" smtClean="0"/>
              <a:t>9/7/2020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4563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868EE-BFF7-4360-911B-76CA843F29EA}" type="datetime1">
              <a:rPr lang="es-BO" smtClean="0"/>
              <a:t>9/7/2020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5568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277-B43D-43A8-8C23-1E95766F89AC}" type="datetime1">
              <a:rPr lang="es-BO" smtClean="0"/>
              <a:t>9/7/2020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089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F3-C267-4C26-9350-C2713BD1B340}" type="datetime1">
              <a:rPr lang="es-BO" smtClean="0"/>
              <a:t>9/7/2020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3298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3DDD-E5C8-417A-B509-BC6728F02C2E}" type="datetime1">
              <a:rPr lang="es-BO" smtClean="0"/>
              <a:t>9/7/2020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128588" y="126000"/>
            <a:ext cx="11930062" cy="6595477"/>
          </a:xfrm>
          <a:prstGeom prst="roundRect">
            <a:avLst>
              <a:gd name="adj" fmla="val 4782"/>
            </a:avLst>
          </a:prstGeom>
          <a:solidFill>
            <a:schemeClr val="bg1"/>
          </a:solidFill>
          <a:ln>
            <a:noFill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9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ross-x-red-square-delete-wrong-3941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se%C3%B1al-de-advertencia-30915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285FD-5347-47FD-BA5E-50B4876E4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2218" r="-1" b="326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A9287B-9845-497C-92DC-45DF53FCA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s-BO" sz="5800" b="1" dirty="0"/>
              <a:t>Índice de Riesgo Municipal COVID-19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4C80B1-601E-4350-8F25-1C2BD8315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es-BO" dirty="0" smtClean="0">
                <a:solidFill>
                  <a:schemeClr val="tx1"/>
                </a:solidFill>
              </a:rPr>
              <a:t>(Información analizada hasta la Semana Epidemiológica 27)</a:t>
            </a:r>
            <a:endParaRPr lang="es-B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219" y="-90507"/>
            <a:ext cx="10515600" cy="1028246"/>
          </a:xfrm>
        </p:spPr>
        <p:txBody>
          <a:bodyPr>
            <a:normAutofit/>
          </a:bodyPr>
          <a:lstStyle/>
          <a:p>
            <a:r>
              <a:rPr lang="es-ES" b="1" dirty="0"/>
              <a:t>Los 10 municipios con </a:t>
            </a:r>
            <a:r>
              <a:rPr lang="es-ES" b="1" dirty="0" smtClean="0"/>
              <a:t>mayor riesgo alto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353362" y="1310132"/>
            <a:ext cx="4680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Trinidad se registra la tasa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más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alta en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Bolivia de casos activos COVID-19.</a:t>
            </a:r>
            <a:endParaRPr lang="es-B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s-B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Huachacalla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Santa Ana de Yacuma, Pucarani, San Miguel de Velasco, </a:t>
            </a:r>
            <a:r>
              <a:rPr lang="es-B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Uriondo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San Ramón 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están entre los municipios con los </a:t>
            </a:r>
            <a:r>
              <a:rPr lang="es-B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ritmos de propagación del virus más altos del país.</a:t>
            </a:r>
          </a:p>
          <a:p>
            <a:pPr marL="285750" indent="-285750" algn="just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xmlns="" r:id="rId3"/>
                    </a:ext>
                  </a:extLst>
                </a:blip>
              </a:buBlip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Cochabamba,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Bolpebra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San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Joaquín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están entre los municipios con mayor incidencia de casos activos COVID-19.</a:t>
            </a:r>
            <a:endParaRPr lang="es-B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53445"/>
              </p:ext>
            </p:extLst>
          </p:nvPr>
        </p:nvGraphicFramePr>
        <p:xfrm>
          <a:off x="267855" y="716971"/>
          <a:ext cx="7076960" cy="4233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67">
                  <a:extLst>
                    <a:ext uri="{9D8B030D-6E8A-4147-A177-3AD203B41FA5}">
                      <a16:colId xmlns:a16="http://schemas.microsoft.com/office/drawing/2014/main" val="370805187"/>
                    </a:ext>
                  </a:extLst>
                </a:gridCol>
                <a:gridCol w="2409093">
                  <a:extLst>
                    <a:ext uri="{9D8B030D-6E8A-4147-A177-3AD203B41FA5}">
                      <a16:colId xmlns:a16="http://schemas.microsoft.com/office/drawing/2014/main" val="3171335636"/>
                    </a:ext>
                  </a:extLst>
                </a:gridCol>
                <a:gridCol w="838240">
                  <a:extLst>
                    <a:ext uri="{9D8B030D-6E8A-4147-A177-3AD203B41FA5}">
                      <a16:colId xmlns:a16="http://schemas.microsoft.com/office/drawing/2014/main" val="3854247773"/>
                    </a:ext>
                  </a:extLst>
                </a:gridCol>
                <a:gridCol w="1174040">
                  <a:extLst>
                    <a:ext uri="{9D8B030D-6E8A-4147-A177-3AD203B41FA5}">
                      <a16:colId xmlns:a16="http://schemas.microsoft.com/office/drawing/2014/main" val="4009237824"/>
                    </a:ext>
                  </a:extLst>
                </a:gridCol>
              </a:tblGrid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721735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Trinidad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0.472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89721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Huachacalla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65425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07246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Ana de Yacuma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8463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Pucarani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44673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Bolpebra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898626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Miguel de Velasco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22290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Uriondo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9911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65802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Joaquín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0.624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1490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FADD82F-BCEE-4E82-975D-3247BB1C5B12}"/>
              </a:ext>
            </a:extLst>
          </p:cNvPr>
          <p:cNvSpPr txBox="1"/>
          <p:nvPr/>
        </p:nvSpPr>
        <p:spPr>
          <a:xfrm>
            <a:off x="2030370" y="5335970"/>
            <a:ext cx="965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Gobiernos Municipales deberán hacer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mayores esfuerzos para que la población cumpla las medidas de contención y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distanciamiento, para mejorar la calificación de riesgo.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CD5C8D-3BCC-46B7-AAB8-5712C0220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10985" y="5185202"/>
            <a:ext cx="1582469" cy="13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Municipios por categoría de </a:t>
            </a:r>
            <a:r>
              <a:rPr lang="es-BO" b="1" dirty="0" smtClean="0">
                <a:solidFill>
                  <a:schemeClr val="tx1"/>
                </a:solidFill>
              </a:rPr>
              <a:t>riesgo y departamento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8606" y="150055"/>
            <a:ext cx="2362548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Chuquisaca</a:t>
            </a:r>
            <a:endParaRPr lang="es-ES" sz="32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257695"/>
              </p:ext>
            </p:extLst>
          </p:nvPr>
        </p:nvGraphicFramePr>
        <p:xfrm>
          <a:off x="2635365" y="295050"/>
          <a:ext cx="7224432" cy="6308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499">
                  <a:extLst>
                    <a:ext uri="{9D8B030D-6E8A-4147-A177-3AD203B41FA5}">
                      <a16:colId xmlns:a16="http://schemas.microsoft.com/office/drawing/2014/main" val="1992350727"/>
                    </a:ext>
                  </a:extLst>
                </a:gridCol>
                <a:gridCol w="2249572">
                  <a:extLst>
                    <a:ext uri="{9D8B030D-6E8A-4147-A177-3AD203B41FA5}">
                      <a16:colId xmlns:a16="http://schemas.microsoft.com/office/drawing/2014/main" val="2175199703"/>
                    </a:ext>
                  </a:extLst>
                </a:gridCol>
                <a:gridCol w="2077562">
                  <a:extLst>
                    <a:ext uri="{9D8B030D-6E8A-4147-A177-3AD203B41FA5}">
                      <a16:colId xmlns:a16="http://schemas.microsoft.com/office/drawing/2014/main" val="654171236"/>
                    </a:ext>
                  </a:extLst>
                </a:gridCol>
              </a:tblGrid>
              <a:tr h="287160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81230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10065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Yamparaez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19461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Icla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639677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Serrano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82321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Sucre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5954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Yotala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07749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Camargo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9922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Muyupampa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31708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Padilla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10437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Sopachuy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283599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Carreras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12505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Tomina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324792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Alcalá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50826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Culpina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97725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Incahuasi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91885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Monteagudo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55081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Tarvita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218373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Mojocoya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84102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Tarabuco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147593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Villar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62568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Azurduy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1026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Zudáñez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86282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Charcas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99847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Lucas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39254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Poroma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00211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Abecia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64798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Huacareta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70013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Macharetí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70386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268288" indent="0" algn="l" fontAlgn="b"/>
                      <a:r>
                        <a:rPr lang="es-BO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BO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Huacaya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5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2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0678" y="137987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La </a:t>
            </a:r>
            <a:r>
              <a:rPr lang="es-BO" sz="3200" b="1" dirty="0"/>
              <a:t>Paz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30689"/>
              </p:ext>
            </p:extLst>
          </p:nvPr>
        </p:nvGraphicFramePr>
        <p:xfrm>
          <a:off x="249157" y="682378"/>
          <a:ext cx="5360335" cy="5916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Pucarani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Mapiri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Beni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Escoma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Mecapaca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Laja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Viacha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Batallas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Caranavi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Palos Blancos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Sica Sica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Ichoca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Asunta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Achacachi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Coroico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Achocalla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Colquiri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42710"/>
              </p:ext>
            </p:extLst>
          </p:nvPr>
        </p:nvGraphicFramePr>
        <p:xfrm>
          <a:off x="6218124" y="682378"/>
          <a:ext cx="5507972" cy="5916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Yanacachi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Umala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Cajuata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Sapahaqui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Patacamaya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Coripata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Chulumani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Corocoro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Copacabana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Teoponte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Cairoma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Pelechuco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Guanay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de Tiquina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Huata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2052" y="230737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La </a:t>
            </a:r>
            <a:r>
              <a:rPr lang="es-BO" sz="3200" b="1" dirty="0"/>
              <a:t>Paz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55318"/>
              </p:ext>
            </p:extLst>
          </p:nvPr>
        </p:nvGraphicFramePr>
        <p:xfrm>
          <a:off x="167888" y="136607"/>
          <a:ext cx="5130504" cy="6266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4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Guaqui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Huarina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Acosta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Andrés de Machaca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Machaca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Callapa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Huatajata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Calacoto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Pérez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Chua Cocani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Caquiaviri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Ancoraimes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Comanche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Pto. Carabuco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Mocomoco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Jesús de Machaca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Pampa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Tiahuanacu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Cuarahuara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326826"/>
                  </a:ext>
                </a:extLst>
              </a:tr>
              <a:tr h="2651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3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0338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9463"/>
              </p:ext>
            </p:extLst>
          </p:nvPr>
        </p:nvGraphicFramePr>
        <p:xfrm>
          <a:off x="6317131" y="136608"/>
          <a:ext cx="5543176" cy="6206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Desaguadero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Chacarilla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Ayo Ayo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Charaña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Quime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Luribay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Inquisivi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Quiabaya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Calamarca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Nazacara de Pacajes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Curva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Charazani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Aucapata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Irupana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Colquencha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Tito Yupanqui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Libertad Licoma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Catacora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Tacacoma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Waldo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Ballivián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Tipuani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Ixiamas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4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Cochabamba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57216"/>
              </p:ext>
            </p:extLst>
          </p:nvPr>
        </p:nvGraphicFramePr>
        <p:xfrm>
          <a:off x="6172931" y="643686"/>
          <a:ext cx="5522580" cy="5680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76">
                  <a:extLst>
                    <a:ext uri="{9D8B030D-6E8A-4147-A177-3AD203B41FA5}">
                      <a16:colId xmlns:a16="http://schemas.microsoft.com/office/drawing/2014/main" val="719488665"/>
                    </a:ext>
                  </a:extLst>
                </a:gridCol>
                <a:gridCol w="2159028">
                  <a:extLst>
                    <a:ext uri="{9D8B030D-6E8A-4147-A177-3AD203B41FA5}">
                      <a16:colId xmlns:a16="http://schemas.microsoft.com/office/drawing/2014/main" val="420971565"/>
                    </a:ext>
                  </a:extLst>
                </a:gridCol>
                <a:gridCol w="1324731">
                  <a:extLst>
                    <a:ext uri="{9D8B030D-6E8A-4147-A177-3AD203B41FA5}">
                      <a16:colId xmlns:a16="http://schemas.microsoft.com/office/drawing/2014/main" val="2106719583"/>
                    </a:ext>
                  </a:extLst>
                </a:gridCol>
                <a:gridCol w="1380645">
                  <a:extLst>
                    <a:ext uri="{9D8B030D-6E8A-4147-A177-3AD203B41FA5}">
                      <a16:colId xmlns:a16="http://schemas.microsoft.com/office/drawing/2014/main" val="100552896"/>
                    </a:ext>
                  </a:extLst>
                </a:gridCol>
              </a:tblGrid>
              <a:tr h="30976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BO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074089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214803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0425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7297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5706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Arque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11810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18210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Cliza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1665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78429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Anzaldo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43458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Tacachi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692683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Sacabamba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816579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Tacopaya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947690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Morochata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94361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Rivero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887605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Tapacarí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93893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Pocona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1422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Aiquile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6085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Cuchumuela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2294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Alalay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172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Tiraque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0238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Totora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7412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Vila Vila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49197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Cocapata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81220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99541"/>
              </p:ext>
            </p:extLst>
          </p:nvPr>
        </p:nvGraphicFramePr>
        <p:xfrm>
          <a:off x="347662" y="608875"/>
          <a:ext cx="4711447" cy="5916432"/>
        </p:xfrm>
        <a:graphic>
          <a:graphicData uri="http://schemas.openxmlformats.org/drawingml/2006/table">
            <a:tbl>
              <a:tblPr/>
              <a:tblGrid>
                <a:gridCol w="56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6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Pasorapa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Ríos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Villarroel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Sacaba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Quillacollo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Tiquipaya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Colcapirhua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Shinahota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Omereque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Vinto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Tolata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Sipesipe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Chimoré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Capinota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Santivañez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Tunari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Punata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Arbieto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Benito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Mizque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09882" y="271078"/>
            <a:ext cx="2564958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Oruro</a:t>
            </a:r>
            <a:endParaRPr lang="es-ES" sz="32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21382"/>
              </p:ext>
            </p:extLst>
          </p:nvPr>
        </p:nvGraphicFramePr>
        <p:xfrm>
          <a:off x="205099" y="372455"/>
          <a:ext cx="5602221" cy="6190340"/>
        </p:xfrm>
        <a:graphic>
          <a:graphicData uri="http://schemas.openxmlformats.org/drawingml/2006/table">
            <a:tbl>
              <a:tblPr/>
              <a:tblGrid>
                <a:gridCol w="60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4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3620" marR="3620" marT="3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Huachacalla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Coipasa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Huanuni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Caracollo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Huayllamarca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Machacamarca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Challapata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Poopó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Quillacas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Antequera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Soracachi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Salinas de García Mendoza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Sabaya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Belén de Andamarca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Andamarca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82745"/>
              </p:ext>
            </p:extLst>
          </p:nvPr>
        </p:nvGraphicFramePr>
        <p:xfrm>
          <a:off x="6571715" y="978859"/>
          <a:ext cx="5418034" cy="481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33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de Totora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Pazña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Curahuara de Carangas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Choque Cota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Pampa Aullagas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Choro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Rivera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Cruz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Machacamarca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Escara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Esmeralda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Chipaya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Carangas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Yunguyo de Litoral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 Santos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Potosí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27371"/>
              </p:ext>
            </p:extLst>
          </p:nvPr>
        </p:nvGraphicFramePr>
        <p:xfrm>
          <a:off x="474782" y="190396"/>
          <a:ext cx="4863700" cy="5916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43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Colquechaca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Caiza "D"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de Sacaca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Chuquiuta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Llallagua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Betanzos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Ocurí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Atocha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Pocoata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Cotagaita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Colcha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"K"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Uyuni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Villazón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Yocalla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Vitichi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18883"/>
              </p:ext>
            </p:extLst>
          </p:nvPr>
        </p:nvGraphicFramePr>
        <p:xfrm>
          <a:off x="6631535" y="190396"/>
          <a:ext cx="5349668" cy="5917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2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Llica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Arampampa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de Quemes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Tomave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Ravelo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Acasio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Urmiri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Caripuyo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Tacobamba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Chayanta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Tupiza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S.P. De Buena Vista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Tinguipaya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Agustín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Mojinete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 de Esmoruco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Ckochas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Pablo de Lipez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5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Tarija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8149"/>
              </p:ext>
            </p:extLst>
          </p:nvPr>
        </p:nvGraphicFramePr>
        <p:xfrm>
          <a:off x="2331864" y="868367"/>
          <a:ext cx="7121419" cy="4012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18">
                  <a:extLst>
                    <a:ext uri="{9D8B030D-6E8A-4147-A177-3AD203B41FA5}">
                      <a16:colId xmlns:a16="http://schemas.microsoft.com/office/drawing/2014/main" val="4172755340"/>
                    </a:ext>
                  </a:extLst>
                </a:gridCol>
                <a:gridCol w="2636141">
                  <a:extLst>
                    <a:ext uri="{9D8B030D-6E8A-4147-A177-3AD203B41FA5}">
                      <a16:colId xmlns:a16="http://schemas.microsoft.com/office/drawing/2014/main" val="3508167169"/>
                    </a:ext>
                  </a:extLst>
                </a:gridCol>
                <a:gridCol w="1755705">
                  <a:extLst>
                    <a:ext uri="{9D8B030D-6E8A-4147-A177-3AD203B41FA5}">
                      <a16:colId xmlns:a16="http://schemas.microsoft.com/office/drawing/2014/main" val="3770154938"/>
                    </a:ext>
                  </a:extLst>
                </a:gridCol>
                <a:gridCol w="1780355">
                  <a:extLst>
                    <a:ext uri="{9D8B030D-6E8A-4147-A177-3AD203B41FA5}">
                      <a16:colId xmlns:a16="http://schemas.microsoft.com/office/drawing/2014/main" val="1739594647"/>
                    </a:ext>
                  </a:extLst>
                </a:gridCol>
              </a:tblGrid>
              <a:tr h="4937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2415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Uriondo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07736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Bermejo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63961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21739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San Lorenzo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39827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Yacuiba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6507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Villamontes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48356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Puente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45284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Padcaya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29816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Caraparí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477593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Ríos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16948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Yunchará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3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377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Santa </a:t>
            </a:r>
            <a:r>
              <a:rPr lang="es-BO" sz="3200" b="1" dirty="0"/>
              <a:t>Cruz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993"/>
              </p:ext>
            </p:extLst>
          </p:nvPr>
        </p:nvGraphicFramePr>
        <p:xfrm>
          <a:off x="263772" y="688435"/>
          <a:ext cx="5402089" cy="5916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7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Miguel de Velasco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Colpa Belgica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Puente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Juan de Yapacaní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Yapacaní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Portachuelo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 Moro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Porongo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Quijarro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Cotoca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 de la Sierra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Carlos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Urubichá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Ignacio de Velasco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Torno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Javier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Concepción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51287"/>
              </p:ext>
            </p:extLst>
          </p:nvPr>
        </p:nvGraphicFramePr>
        <p:xfrm>
          <a:off x="6580263" y="688435"/>
          <a:ext cx="5400940" cy="591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6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Municipio</a:t>
                      </a: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Guardia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Samaipata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José de Chiquitos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 del Sara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Roboré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Vallegrande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Cuatro Cañadas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Trigal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Comarapa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Carmen Rivero Torrez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 de Lomerío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Julián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Ascensión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Guarayos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Saavedra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Matías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Charagua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Okinawa Uno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259F2-82D2-4F28-BB65-4BDA94DA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042"/>
            <a:ext cx="11076206" cy="4416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b="1" dirty="0"/>
              <a:t>Antecedentes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27214" y="1226650"/>
            <a:ext cx="4137210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es el Índice de Riesgo Municipal COVID-19?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257365" y="1023206"/>
            <a:ext cx="5670176" cy="857635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un indicador que permite clasificar a los municipios según el nivel de riesgo establecido en el Decreto Supremo Nº 4229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27214" y="2475526"/>
            <a:ext cx="4137210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¿Cuántos municipios se contemplan?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57365" y="2452952"/>
            <a:ext cx="5670176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339 municipios del país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27214" y="3587264"/>
            <a:ext cx="4137210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¿Entre qué valores está el Índice?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257365" y="3527408"/>
            <a:ext cx="5670176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Entre 0 y 1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27214" y="4748194"/>
            <a:ext cx="2859739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¿Cómo se lee el Índice?</a:t>
            </a:r>
          </a:p>
        </p:txBody>
      </p:sp>
      <p:sp>
        <p:nvSpPr>
          <p:cNvPr id="5" name="Flecha derecha 4"/>
          <p:cNvSpPr/>
          <p:nvPr/>
        </p:nvSpPr>
        <p:spPr>
          <a:xfrm rot="10800000">
            <a:off x="4003888" y="5380958"/>
            <a:ext cx="981635" cy="496214"/>
          </a:xfrm>
          <a:prstGeom prst="rightArrow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697941" y="5089821"/>
            <a:ext cx="7194177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500875" y="53897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693396" y="4748194"/>
            <a:ext cx="0" cy="6327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0892118" y="4762224"/>
            <a:ext cx="0" cy="6327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0741275" y="54240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9750834" y="5368032"/>
            <a:ext cx="981635" cy="4962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 derecha 26"/>
          <p:cNvSpPr/>
          <p:nvPr/>
        </p:nvSpPr>
        <p:spPr>
          <a:xfrm>
            <a:off x="4985523" y="1262743"/>
            <a:ext cx="660534" cy="42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>
            <a:off x="4985523" y="2517792"/>
            <a:ext cx="660534" cy="42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>
            <a:off x="4985523" y="3654694"/>
            <a:ext cx="660534" cy="42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F81A9-D908-42AE-9321-4A0A9041931C}"/>
              </a:ext>
            </a:extLst>
          </p:cNvPr>
          <p:cNvSpPr txBox="1"/>
          <p:nvPr/>
        </p:nvSpPr>
        <p:spPr>
          <a:xfrm>
            <a:off x="3186953" y="6015947"/>
            <a:ext cx="2960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Índice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tiende</a:t>
            </a:r>
            <a:r>
              <a:rPr lang="en-US" sz="2000" dirty="0">
                <a:solidFill>
                  <a:srgbClr val="FF0000"/>
                </a:solidFill>
              </a:rPr>
              <a:t> a cero  </a:t>
            </a:r>
            <a:r>
              <a:rPr lang="en-US" sz="2000" dirty="0" err="1">
                <a:solidFill>
                  <a:srgbClr val="FF0000"/>
                </a:solidFill>
              </a:rPr>
              <a:t>entonces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s-ES" sz="2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riesgo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DE0D5-5885-41F0-879C-0FC8462FFDC2}"/>
              </a:ext>
            </a:extLst>
          </p:cNvPr>
          <p:cNvSpPr txBox="1"/>
          <p:nvPr/>
        </p:nvSpPr>
        <p:spPr>
          <a:xfrm>
            <a:off x="8099931" y="6042133"/>
            <a:ext cx="2960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Índice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tiende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 uno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entonces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riesgo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453282" y="190396"/>
            <a:ext cx="22422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Santa </a:t>
            </a:r>
            <a:r>
              <a:rPr lang="es-BO" sz="3200" b="1" dirty="0"/>
              <a:t>Cruz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34471"/>
              </p:ext>
            </p:extLst>
          </p:nvPr>
        </p:nvGraphicFramePr>
        <p:xfrm>
          <a:off x="1532961" y="190400"/>
          <a:ext cx="7920320" cy="5554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8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Pailón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Camiri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Suarez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Pampa Grande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 Vista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Fernández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Alonso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Lagunillas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Quirusillas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Pucara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Postrer Valle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Cuevo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Gutiérrez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Boyuibe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Saipina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Rafael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Beni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02098"/>
              </p:ext>
            </p:extLst>
          </p:nvPr>
        </p:nvGraphicFramePr>
        <p:xfrm>
          <a:off x="2751745" y="793377"/>
          <a:ext cx="7064607" cy="5677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112">
                  <a:extLst>
                    <a:ext uri="{9D8B030D-6E8A-4147-A177-3AD203B41FA5}">
                      <a16:colId xmlns:a16="http://schemas.microsoft.com/office/drawing/2014/main" val="3679460557"/>
                    </a:ext>
                  </a:extLst>
                </a:gridCol>
                <a:gridCol w="2146100">
                  <a:extLst>
                    <a:ext uri="{9D8B030D-6E8A-4147-A177-3AD203B41FA5}">
                      <a16:colId xmlns:a16="http://schemas.microsoft.com/office/drawing/2014/main" val="3212170961"/>
                    </a:ext>
                  </a:extLst>
                </a:gridCol>
                <a:gridCol w="1834230">
                  <a:extLst>
                    <a:ext uri="{9D8B030D-6E8A-4147-A177-3AD203B41FA5}">
                      <a16:colId xmlns:a16="http://schemas.microsoft.com/office/drawing/2014/main" val="389357299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3077869664"/>
                    </a:ext>
                  </a:extLst>
                </a:gridCol>
              </a:tblGrid>
              <a:tr h="239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192822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Trinidad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8619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Ana de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Yacuma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73378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Joaquín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99023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34985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66147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Guayaramerín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83904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388308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Riberalta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60211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67822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Rurrenabaque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08009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Borja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7602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Javier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163343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Ignacio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50555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Exaltación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7826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387022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Huacaraje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1001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45339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Siles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721181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Baures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33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Pando</a:t>
            </a:r>
            <a:endParaRPr lang="es-ES" sz="32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95637"/>
              </p:ext>
            </p:extLst>
          </p:nvPr>
        </p:nvGraphicFramePr>
        <p:xfrm>
          <a:off x="2366681" y="920752"/>
          <a:ext cx="7355542" cy="496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978">
                  <a:extLst>
                    <a:ext uri="{9D8B030D-6E8A-4147-A177-3AD203B41FA5}">
                      <a16:colId xmlns:a16="http://schemas.microsoft.com/office/drawing/2014/main" val="3043477486"/>
                    </a:ext>
                  </a:extLst>
                </a:gridCol>
                <a:gridCol w="2730787">
                  <a:extLst>
                    <a:ext uri="{9D8B030D-6E8A-4147-A177-3AD203B41FA5}">
                      <a16:colId xmlns:a16="http://schemas.microsoft.com/office/drawing/2014/main" val="1107172822"/>
                    </a:ext>
                  </a:extLst>
                </a:gridCol>
                <a:gridCol w="1763891">
                  <a:extLst>
                    <a:ext uri="{9D8B030D-6E8A-4147-A177-3AD203B41FA5}">
                      <a16:colId xmlns:a16="http://schemas.microsoft.com/office/drawing/2014/main" val="361446909"/>
                    </a:ext>
                  </a:extLst>
                </a:gridCol>
                <a:gridCol w="1838886">
                  <a:extLst>
                    <a:ext uri="{9D8B030D-6E8A-4147-A177-3AD203B41FA5}">
                      <a16:colId xmlns:a16="http://schemas.microsoft.com/office/drawing/2014/main" val="2961562504"/>
                    </a:ext>
                  </a:extLst>
                </a:gridCol>
              </a:tblGrid>
              <a:tr h="502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09227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Bolpebra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172836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Cobija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33800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Porvenir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02883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Filadelfia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31834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314592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1485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Lorenzo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51641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Rico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427501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Gonzales Moreno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95239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Esperanza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69831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Bella Flor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8959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Nueva (Loma Alta)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38142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Santos Mercado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34143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Ingavi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53793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7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¿Cómo está compuesto el Índice?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54362" y="2388446"/>
            <a:ext cx="4308104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Está compuesto de 2 Dimensiones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de flecha 5"/>
          <p:cNvCxnSpPr>
            <a:cxnSpLocks/>
            <a:stCxn id="4" idx="3"/>
            <a:endCxn id="7" idx="1"/>
          </p:cNvCxnSpPr>
          <p:nvPr/>
        </p:nvCxnSpPr>
        <p:spPr>
          <a:xfrm flipV="1">
            <a:off x="4462466" y="2258004"/>
            <a:ext cx="777192" cy="393413"/>
          </a:xfrm>
          <a:prstGeom prst="straightConnector1">
            <a:avLst/>
          </a:prstGeom>
          <a:ln w="25400">
            <a:solidFill>
              <a:srgbClr val="E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5239658" y="1995033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epidemiológica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239658" y="2839029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poblacional</a:t>
            </a:r>
          </a:p>
        </p:txBody>
      </p:sp>
      <p:cxnSp>
        <p:nvCxnSpPr>
          <p:cNvPr id="10" name="Conector recto de flecha 9"/>
          <p:cNvCxnSpPr>
            <a:cxnSpLocks/>
            <a:stCxn id="4" idx="3"/>
            <a:endCxn id="8" idx="1"/>
          </p:cNvCxnSpPr>
          <p:nvPr/>
        </p:nvCxnSpPr>
        <p:spPr>
          <a:xfrm>
            <a:off x="4462466" y="2651417"/>
            <a:ext cx="777192" cy="450583"/>
          </a:xfrm>
          <a:prstGeom prst="straightConnector1">
            <a:avLst/>
          </a:prstGeom>
          <a:ln w="25400">
            <a:solidFill>
              <a:srgbClr val="E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8766629" y="1995033"/>
            <a:ext cx="1146628" cy="5259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766628" y="2825319"/>
            <a:ext cx="1146628" cy="5259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659981" y="141602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Ponderación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965201" y="3976238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epidemiológica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4296228" y="3769661"/>
            <a:ext cx="7286171" cy="83137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impacta la enfermedad en la población y en el transcurso del tiempo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965201" y="5043038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poblacional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296229" y="4900488"/>
            <a:ext cx="7286170" cy="83137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esta enfermedad se distribuye o afecta a los diferentes grupos poblacionales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3976914" y="4032631"/>
            <a:ext cx="319315" cy="4695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3937001" y="5081400"/>
            <a:ext cx="319315" cy="4695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485" y="136500"/>
            <a:ext cx="11478357" cy="88181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Número de municipios por departamento, según categoría de </a:t>
            </a:r>
            <a:r>
              <a:rPr lang="es-ES" sz="3200" b="1" dirty="0" smtClean="0"/>
              <a:t>riesgo </a:t>
            </a:r>
            <a:br>
              <a:rPr lang="es-ES" sz="3200" b="1" dirty="0" smtClean="0"/>
            </a:br>
            <a:r>
              <a:rPr lang="pt-BR" sz="3200" b="1" dirty="0" smtClean="0"/>
              <a:t>(9no </a:t>
            </a:r>
            <a:r>
              <a:rPr lang="pt-BR" sz="3200" b="1" dirty="0"/>
              <a:t>Reporte vs. </a:t>
            </a:r>
            <a:r>
              <a:rPr lang="pt-BR" sz="3200" b="1" dirty="0" smtClean="0"/>
              <a:t>10mo </a:t>
            </a:r>
            <a:r>
              <a:rPr lang="pt-BR" sz="3200" b="1" dirty="0"/>
              <a:t>Reporte)</a:t>
            </a:r>
            <a:endParaRPr lang="es-ES" sz="32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08960"/>
              </p:ext>
            </p:extLst>
          </p:nvPr>
        </p:nvGraphicFramePr>
        <p:xfrm>
          <a:off x="6191826" y="1688119"/>
          <a:ext cx="5647016" cy="4087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8372" y="5993591"/>
            <a:ext cx="1149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el 10mo Reporte, hay 152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municipios con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Alto, 134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municipios con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Medio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municipios con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Moderado.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03327"/>
              </p:ext>
            </p:extLst>
          </p:nvPr>
        </p:nvGraphicFramePr>
        <p:xfrm>
          <a:off x="233728" y="1688119"/>
          <a:ext cx="5647016" cy="4087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2022851" y="1138604"/>
            <a:ext cx="1863349" cy="429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9no REPORTE 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688033" y="1141532"/>
            <a:ext cx="1863349" cy="429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10mo REPORTE 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164" y="190395"/>
            <a:ext cx="10515600" cy="91303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Mapa de municipios según categoría de </a:t>
            </a:r>
            <a:r>
              <a:rPr lang="es-ES" sz="4000" b="1" dirty="0" smtClean="0"/>
              <a:t>riesgo</a:t>
            </a:r>
            <a:br>
              <a:rPr lang="es-ES" sz="4000" b="1" dirty="0" smtClean="0"/>
            </a:br>
            <a:r>
              <a:rPr lang="es-ES" sz="4000" b="1" dirty="0" smtClean="0"/>
              <a:t>(9no </a:t>
            </a:r>
            <a:r>
              <a:rPr lang="es-BO" sz="4000" b="1" dirty="0" smtClean="0"/>
              <a:t>Reporte vs. 10mo Reporte</a:t>
            </a:r>
            <a:r>
              <a:rPr lang="es-ES" sz="4000" b="1" dirty="0" smtClean="0"/>
              <a:t>)</a:t>
            </a:r>
            <a:endParaRPr lang="es-ES" sz="40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1740877" y="6084280"/>
            <a:ext cx="1929911" cy="5259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9no REPORTE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472621" y="6087208"/>
            <a:ext cx="2154956" cy="5259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10mo REPORTE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15451" r="29853" b="14144"/>
          <a:stretch/>
        </p:blipFill>
        <p:spPr>
          <a:xfrm>
            <a:off x="693570" y="1188456"/>
            <a:ext cx="5426579" cy="48283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5385" r="29317" b="14423"/>
          <a:stretch/>
        </p:blipFill>
        <p:spPr>
          <a:xfrm>
            <a:off x="6334873" y="1185499"/>
            <a:ext cx="5552343" cy="48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1" y="305147"/>
            <a:ext cx="10515600" cy="118075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¿Cuántos municipios cambiaron de </a:t>
            </a:r>
            <a:r>
              <a:rPr lang="es-BO" b="1" dirty="0" smtClean="0"/>
              <a:t>categoría de riesgo?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266843" y="2770868"/>
            <a:ext cx="4414715" cy="1464231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 10mo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86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cambiaron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categor</a:t>
            </a:r>
            <a:r>
              <a:rPr lang="es-B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s-B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riesgo y 253 municipios no registraron cambio.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12234"/>
              </p:ext>
            </p:extLst>
          </p:nvPr>
        </p:nvGraphicFramePr>
        <p:xfrm>
          <a:off x="881115" y="1841824"/>
          <a:ext cx="5796085" cy="332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446">
                  <a:extLst>
                    <a:ext uri="{9D8B030D-6E8A-4147-A177-3AD203B41FA5}">
                      <a16:colId xmlns:a16="http://schemas.microsoft.com/office/drawing/2014/main" val="974020735"/>
                    </a:ext>
                  </a:extLst>
                </a:gridCol>
                <a:gridCol w="470388">
                  <a:extLst>
                    <a:ext uri="{9D8B030D-6E8A-4147-A177-3AD203B41FA5}">
                      <a16:colId xmlns:a16="http://schemas.microsoft.com/office/drawing/2014/main" val="3574924280"/>
                    </a:ext>
                  </a:extLst>
                </a:gridCol>
                <a:gridCol w="1814795">
                  <a:extLst>
                    <a:ext uri="{9D8B030D-6E8A-4147-A177-3AD203B41FA5}">
                      <a16:colId xmlns:a16="http://schemas.microsoft.com/office/drawing/2014/main" val="872202456"/>
                    </a:ext>
                  </a:extLst>
                </a:gridCol>
                <a:gridCol w="1833456">
                  <a:extLst>
                    <a:ext uri="{9D8B030D-6E8A-4147-A177-3AD203B41FA5}">
                      <a16:colId xmlns:a16="http://schemas.microsoft.com/office/drawing/2014/main" val="3262215263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de categoría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municipios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4806629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980391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07868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98328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044648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87865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36340393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cambiaron de categoría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1615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38261" y="3589405"/>
            <a:ext cx="5051859" cy="2247424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municipios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dejaron la 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categoría de Riesgo Medio y pasaron a Riesgo Alto.</a:t>
            </a:r>
          </a:p>
          <a:p>
            <a:pPr algn="just"/>
            <a:endParaRPr lang="es-B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Son municipios que registraron incrementos en la incidencia de casos activos COVID-19,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velocidad de la propagación del virus y/o en la tasa de letalidad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98073"/>
              </p:ext>
            </p:extLst>
          </p:nvPr>
        </p:nvGraphicFramePr>
        <p:xfrm>
          <a:off x="417448" y="623853"/>
          <a:ext cx="5394266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009">
                  <a:extLst>
                    <a:ext uri="{9D8B030D-6E8A-4147-A177-3AD203B41FA5}">
                      <a16:colId xmlns:a16="http://schemas.microsoft.com/office/drawing/2014/main" val="3165123754"/>
                    </a:ext>
                  </a:extLst>
                </a:gridCol>
                <a:gridCol w="1833760">
                  <a:extLst>
                    <a:ext uri="{9D8B030D-6E8A-4147-A177-3AD203B41FA5}">
                      <a16:colId xmlns:a16="http://schemas.microsoft.com/office/drawing/2014/main" val="2256354115"/>
                    </a:ext>
                  </a:extLst>
                </a:gridCol>
                <a:gridCol w="1118971">
                  <a:extLst>
                    <a:ext uri="{9D8B030D-6E8A-4147-A177-3AD203B41FA5}">
                      <a16:colId xmlns:a16="http://schemas.microsoft.com/office/drawing/2014/main" val="2393152113"/>
                    </a:ext>
                  </a:extLst>
                </a:gridCol>
                <a:gridCol w="1226526">
                  <a:extLst>
                    <a:ext uri="{9D8B030D-6E8A-4147-A177-3AD203B41FA5}">
                      <a16:colId xmlns:a16="http://schemas.microsoft.com/office/drawing/2014/main" val="33096091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Reporte)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Reporte)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217687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Muyupampa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804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Escoma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20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64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Sapahaqui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60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Cajuata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05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Colquiri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36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Ichoca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292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Umala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80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Patacamaya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863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Caranavi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86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Beni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3038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13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Tolata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333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Punata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83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Quillacas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884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Machacamarca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641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Eucaliptus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606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Huari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433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Huayllamarca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628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74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Betanzos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002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Colquechaca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413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Caiza "D"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23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Uriondo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801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Miguel de Velasco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2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 Vista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7939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José de Chiquitos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1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Pailón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6526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 del Sara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96594"/>
                  </a:ext>
                </a:extLst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235215" y="146294"/>
            <a:ext cx="7925777" cy="47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Cambiaron de Riesgo </a:t>
            </a:r>
            <a:r>
              <a:rPr lang="es-ES" sz="3600" b="1" dirty="0" smtClean="0"/>
              <a:t>Medio </a:t>
            </a:r>
            <a:r>
              <a:rPr lang="es-ES" sz="3600" b="1" dirty="0"/>
              <a:t>a Riesgo Alto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90756"/>
              </p:ext>
            </p:extLst>
          </p:nvPr>
        </p:nvGraphicFramePr>
        <p:xfrm>
          <a:off x="6338261" y="623852"/>
          <a:ext cx="5051859" cy="242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885">
                  <a:extLst>
                    <a:ext uri="{9D8B030D-6E8A-4147-A177-3AD203B41FA5}">
                      <a16:colId xmlns:a16="http://schemas.microsoft.com/office/drawing/2014/main" val="3165123754"/>
                    </a:ext>
                  </a:extLst>
                </a:gridCol>
                <a:gridCol w="1439254">
                  <a:extLst>
                    <a:ext uri="{9D8B030D-6E8A-4147-A177-3AD203B41FA5}">
                      <a16:colId xmlns:a16="http://schemas.microsoft.com/office/drawing/2014/main" val="2256354115"/>
                    </a:ext>
                  </a:extLst>
                </a:gridCol>
                <a:gridCol w="1288073">
                  <a:extLst>
                    <a:ext uri="{9D8B030D-6E8A-4147-A177-3AD203B41FA5}">
                      <a16:colId xmlns:a16="http://schemas.microsoft.com/office/drawing/2014/main" val="2393152113"/>
                    </a:ext>
                  </a:extLst>
                </a:gridCol>
                <a:gridCol w="1186647">
                  <a:extLst>
                    <a:ext uri="{9D8B030D-6E8A-4147-A177-3AD203B41FA5}">
                      <a16:colId xmlns:a16="http://schemas.microsoft.com/office/drawing/2014/main" val="33096091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Reporte)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2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Reporte)</a:t>
                      </a:r>
                      <a:endParaRPr lang="es-BO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217687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Charagua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804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Camiri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20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Vallegrande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964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Samaipata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60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Mairana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05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Fernández Alonso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36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292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Cuatro Cañadas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80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Matías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863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Puente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86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Porvenir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0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3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8109225" y="2412058"/>
            <a:ext cx="3514970" cy="1634490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incrementó la incidencia de casos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activos COVID-19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acompañado de una expansión significativa en el ritmo de propagación del virus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53302"/>
              </p:ext>
            </p:extLst>
          </p:nvPr>
        </p:nvGraphicFramePr>
        <p:xfrm>
          <a:off x="585200" y="1246198"/>
          <a:ext cx="6966301" cy="3966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643">
                  <a:extLst>
                    <a:ext uri="{9D8B030D-6E8A-4147-A177-3AD203B41FA5}">
                      <a16:colId xmlns:a16="http://schemas.microsoft.com/office/drawing/2014/main" val="3165123754"/>
                    </a:ext>
                  </a:extLst>
                </a:gridCol>
                <a:gridCol w="2198471">
                  <a:extLst>
                    <a:ext uri="{9D8B030D-6E8A-4147-A177-3AD203B41FA5}">
                      <a16:colId xmlns:a16="http://schemas.microsoft.com/office/drawing/2014/main" val="2256354115"/>
                    </a:ext>
                  </a:extLst>
                </a:gridCol>
                <a:gridCol w="1542383">
                  <a:extLst>
                    <a:ext uri="{9D8B030D-6E8A-4147-A177-3AD203B41FA5}">
                      <a16:colId xmlns:a16="http://schemas.microsoft.com/office/drawing/2014/main" val="2393152113"/>
                    </a:ext>
                  </a:extLst>
                </a:gridCol>
                <a:gridCol w="1610804">
                  <a:extLst>
                    <a:ext uri="{9D8B030D-6E8A-4147-A177-3AD203B41FA5}">
                      <a16:colId xmlns:a16="http://schemas.microsoft.com/office/drawing/2014/main" val="33096091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21768778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Yotala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8045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Icla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104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Carreras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376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Mapiri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2837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Pasorapa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6184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Omereque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0488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Huachacalla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526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Coipasa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155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Chuquiuta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762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Pocoata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0396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Ocurí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6303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Cotagaita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074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de Sacaca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825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Atocha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225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Colcha "K"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0858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69290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378069" y="328080"/>
            <a:ext cx="8642839" cy="47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Cambiaron de Riesgo Moderado a Riesgo Alto</a:t>
            </a:r>
          </a:p>
        </p:txBody>
      </p:sp>
    </p:spTree>
    <p:extLst>
      <p:ext uri="{BB962C8B-B14F-4D97-AF65-F5344CB8AC3E}">
        <p14:creationId xmlns:p14="http://schemas.microsoft.com/office/powerpoint/2010/main" val="21570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9" y="210460"/>
            <a:ext cx="10515600" cy="441535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Cambiaron de Riesgo Alto a Riesgo Medio</a:t>
            </a:r>
            <a:endParaRPr lang="es-ES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378699" y="2030419"/>
            <a:ext cx="3790654" cy="2247424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estos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municipios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presentaron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mejoras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la ralentización de la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propagación del virus, lo que los hace menos riesgosos en comparación a los municipios identificados con Riesgo Alto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39600"/>
              </p:ext>
            </p:extLst>
          </p:nvPr>
        </p:nvGraphicFramePr>
        <p:xfrm>
          <a:off x="422544" y="731929"/>
          <a:ext cx="6228839" cy="5150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777">
                  <a:extLst>
                    <a:ext uri="{9D8B030D-6E8A-4147-A177-3AD203B41FA5}">
                      <a16:colId xmlns:a16="http://schemas.microsoft.com/office/drawing/2014/main" val="357617917"/>
                    </a:ext>
                  </a:extLst>
                </a:gridCol>
                <a:gridCol w="2163158">
                  <a:extLst>
                    <a:ext uri="{9D8B030D-6E8A-4147-A177-3AD203B41FA5}">
                      <a16:colId xmlns:a16="http://schemas.microsoft.com/office/drawing/2014/main" val="1214683428"/>
                    </a:ext>
                  </a:extLst>
                </a:gridCol>
                <a:gridCol w="1398929">
                  <a:extLst>
                    <a:ext uri="{9D8B030D-6E8A-4147-A177-3AD203B41FA5}">
                      <a16:colId xmlns:a16="http://schemas.microsoft.com/office/drawing/2014/main" val="165699294"/>
                    </a:ext>
                  </a:extLst>
                </a:gridCol>
                <a:gridCol w="1385975">
                  <a:extLst>
                    <a:ext uri="{9D8B030D-6E8A-4147-A177-3AD203B41FA5}">
                      <a16:colId xmlns:a16="http://schemas.microsoft.com/office/drawing/2014/main" val="212199481"/>
                    </a:ext>
                  </a:extLst>
                </a:gridCol>
              </a:tblGrid>
              <a:tr h="427661"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(9no Reporte)</a:t>
                      </a:r>
                      <a:endParaRPr lang="es-BO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(10mo Reporte)</a:t>
                      </a:r>
                      <a:endParaRPr lang="es-BO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872756619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Tarvita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362140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Zudáñez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52204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Alcalá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57973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Villar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741389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Tarabuco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45917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Incahuasi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18998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Charcas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67962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Culpina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154006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Corocoro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816151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Chulumani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76313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12489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Arbieto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17895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67140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Arque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97828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40319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Mizque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332937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Bolívar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10339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808352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Ríos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63553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Javier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42662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Borja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02989"/>
                  </a:ext>
                </a:extLst>
              </a:tr>
              <a:tr h="21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55009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97828" y="5957835"/>
            <a:ext cx="11632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municipio cambió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 categoría Riesgo Medio a Riesgo Moderado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(San Lucas),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debido a que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presentó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condiciones estables en aspectos epidemiológicos y sus características poblacionales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hacen menos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riesgoso. Asimismo, 7 municipios cambiaron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 categoría Riesgo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Moderado a Riesgo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(Azurduy,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Mojocoya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Antequera, Toro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Toro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Exaltación, Puerto Gonzales Moreno y San Lorenzo),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debido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la presencia de casos COVID-19; sin embargo, en estos municipios las tasas de incidencia y la velocidad con la que se propaga el virus son menores en comparación a los municipios con Riesgo Alto.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</TotalTime>
  <Words>2931</Words>
  <Application>Microsoft Office PowerPoint</Application>
  <PresentationFormat>Panorámica</PresentationFormat>
  <Paragraphs>2047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Índice de Riesgo Municipal COVID-19</vt:lpstr>
      <vt:lpstr>Antecedentes</vt:lpstr>
      <vt:lpstr>¿Cómo está compuesto el Índice?</vt:lpstr>
      <vt:lpstr>Número de municipios por departamento, según categoría de riesgo  (9no Reporte vs. 10mo Reporte)</vt:lpstr>
      <vt:lpstr>Mapa de municipios según categoría de riesgo (9no Reporte vs. 10mo Reporte)</vt:lpstr>
      <vt:lpstr>¿Cuántos municipios cambiaron de categoría de riesgo?</vt:lpstr>
      <vt:lpstr>Presentación de PowerPoint</vt:lpstr>
      <vt:lpstr>Presentación de PowerPoint</vt:lpstr>
      <vt:lpstr>Cambiaron de Riesgo Alto a Riesgo Medio</vt:lpstr>
      <vt:lpstr>Los 10 municipios con mayor riesgo alto</vt:lpstr>
      <vt:lpstr>ANEXO</vt:lpstr>
      <vt:lpstr>Chuquisaca</vt:lpstr>
      <vt:lpstr>La Paz</vt:lpstr>
      <vt:lpstr>La Paz</vt:lpstr>
      <vt:lpstr>Cochabamba</vt:lpstr>
      <vt:lpstr>Oruro</vt:lpstr>
      <vt:lpstr>Potosí</vt:lpstr>
      <vt:lpstr>Tarija</vt:lpstr>
      <vt:lpstr>Santa Cruz</vt:lpstr>
      <vt:lpstr>Santa Cruz</vt:lpstr>
      <vt:lpstr>Beni</vt:lpstr>
      <vt:lpstr>Pando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uno</dc:creator>
  <cp:lastModifiedBy>obolivar</cp:lastModifiedBy>
  <cp:revision>629</cp:revision>
  <dcterms:created xsi:type="dcterms:W3CDTF">2020-03-24T15:26:29Z</dcterms:created>
  <dcterms:modified xsi:type="dcterms:W3CDTF">2020-07-09T13:22:43Z</dcterms:modified>
</cp:coreProperties>
</file>