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57" r:id="rId5"/>
    <p:sldId id="260" r:id="rId6"/>
    <p:sldId id="261" r:id="rId7"/>
    <p:sldId id="262" r:id="rId8"/>
    <p:sldId id="266" r:id="rId9"/>
    <p:sldId id="269" r:id="rId10"/>
    <p:sldId id="263" r:id="rId11"/>
    <p:sldId id="264" r:id="rId12"/>
    <p:sldId id="267" r:id="rId13"/>
    <p:sldId id="271" r:id="rId14"/>
    <p:sldId id="272"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0" d="100"/>
          <a:sy n="80" d="100"/>
        </p:scale>
        <p:origin x="2496" y="9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0AF3817-2A02-4EF8-8EFF-D4292D992E0B}" type="datetimeFigureOut">
              <a:rPr lang="es-ES" smtClean="0"/>
              <a:t>05/12/2023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99A566-0FF9-426C-9A1E-3943877B5F09}" type="slidenum">
              <a:rPr lang="es-ES" smtClean="0"/>
              <a:t>‹Nº›</a:t>
            </a:fld>
            <a:endParaRPr lang="es-ES"/>
          </a:p>
        </p:txBody>
      </p:sp>
    </p:spTree>
    <p:extLst>
      <p:ext uri="{BB962C8B-B14F-4D97-AF65-F5344CB8AC3E}">
        <p14:creationId xmlns:p14="http://schemas.microsoft.com/office/powerpoint/2010/main" val="280468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0AF3817-2A02-4EF8-8EFF-D4292D992E0B}" type="datetimeFigureOut">
              <a:rPr lang="es-ES" smtClean="0"/>
              <a:t>05/12/2023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99A566-0FF9-426C-9A1E-3943877B5F09}" type="slidenum">
              <a:rPr lang="es-ES" smtClean="0"/>
              <a:t>‹Nº›</a:t>
            </a:fld>
            <a:endParaRPr lang="es-ES"/>
          </a:p>
        </p:txBody>
      </p:sp>
    </p:spTree>
    <p:extLst>
      <p:ext uri="{BB962C8B-B14F-4D97-AF65-F5344CB8AC3E}">
        <p14:creationId xmlns:p14="http://schemas.microsoft.com/office/powerpoint/2010/main" val="507187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0AF3817-2A02-4EF8-8EFF-D4292D992E0B}" type="datetimeFigureOut">
              <a:rPr lang="es-ES" smtClean="0"/>
              <a:t>05/12/2023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99A566-0FF9-426C-9A1E-3943877B5F09}" type="slidenum">
              <a:rPr lang="es-ES" smtClean="0"/>
              <a:t>‹Nº›</a:t>
            </a:fld>
            <a:endParaRPr lang="es-ES"/>
          </a:p>
        </p:txBody>
      </p:sp>
    </p:spTree>
    <p:extLst>
      <p:ext uri="{BB962C8B-B14F-4D97-AF65-F5344CB8AC3E}">
        <p14:creationId xmlns:p14="http://schemas.microsoft.com/office/powerpoint/2010/main" val="6784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0AF3817-2A02-4EF8-8EFF-D4292D992E0B}" type="datetimeFigureOut">
              <a:rPr lang="es-ES" smtClean="0"/>
              <a:t>05/12/2023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99A566-0FF9-426C-9A1E-3943877B5F09}" type="slidenum">
              <a:rPr lang="es-ES" smtClean="0"/>
              <a:t>‹Nº›</a:t>
            </a:fld>
            <a:endParaRPr lang="es-ES"/>
          </a:p>
        </p:txBody>
      </p:sp>
    </p:spTree>
    <p:extLst>
      <p:ext uri="{BB962C8B-B14F-4D97-AF65-F5344CB8AC3E}">
        <p14:creationId xmlns:p14="http://schemas.microsoft.com/office/powerpoint/2010/main" val="3957101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0AF3817-2A02-4EF8-8EFF-D4292D992E0B}" type="datetimeFigureOut">
              <a:rPr lang="es-ES" smtClean="0"/>
              <a:t>05/12/2023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99A566-0FF9-426C-9A1E-3943877B5F09}" type="slidenum">
              <a:rPr lang="es-ES" smtClean="0"/>
              <a:t>‹Nº›</a:t>
            </a:fld>
            <a:endParaRPr lang="es-ES"/>
          </a:p>
        </p:txBody>
      </p:sp>
    </p:spTree>
    <p:extLst>
      <p:ext uri="{BB962C8B-B14F-4D97-AF65-F5344CB8AC3E}">
        <p14:creationId xmlns:p14="http://schemas.microsoft.com/office/powerpoint/2010/main" val="2982434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0AF3817-2A02-4EF8-8EFF-D4292D992E0B}" type="datetimeFigureOut">
              <a:rPr lang="es-ES" smtClean="0"/>
              <a:t>05/12/2023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E99A566-0FF9-426C-9A1E-3943877B5F09}" type="slidenum">
              <a:rPr lang="es-ES" smtClean="0"/>
              <a:t>‹Nº›</a:t>
            </a:fld>
            <a:endParaRPr lang="es-ES"/>
          </a:p>
        </p:txBody>
      </p:sp>
    </p:spTree>
    <p:extLst>
      <p:ext uri="{BB962C8B-B14F-4D97-AF65-F5344CB8AC3E}">
        <p14:creationId xmlns:p14="http://schemas.microsoft.com/office/powerpoint/2010/main" val="13082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0AF3817-2A02-4EF8-8EFF-D4292D992E0B}" type="datetimeFigureOut">
              <a:rPr lang="es-ES" smtClean="0"/>
              <a:t>05/12/2023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E99A566-0FF9-426C-9A1E-3943877B5F09}" type="slidenum">
              <a:rPr lang="es-ES" smtClean="0"/>
              <a:t>‹Nº›</a:t>
            </a:fld>
            <a:endParaRPr lang="es-ES"/>
          </a:p>
        </p:txBody>
      </p:sp>
    </p:spTree>
    <p:extLst>
      <p:ext uri="{BB962C8B-B14F-4D97-AF65-F5344CB8AC3E}">
        <p14:creationId xmlns:p14="http://schemas.microsoft.com/office/powerpoint/2010/main" val="414368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0AF3817-2A02-4EF8-8EFF-D4292D992E0B}" type="datetimeFigureOut">
              <a:rPr lang="es-ES" smtClean="0"/>
              <a:t>05/12/2023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E99A566-0FF9-426C-9A1E-3943877B5F09}" type="slidenum">
              <a:rPr lang="es-ES" smtClean="0"/>
              <a:t>‹Nº›</a:t>
            </a:fld>
            <a:endParaRPr lang="es-ES"/>
          </a:p>
        </p:txBody>
      </p:sp>
    </p:spTree>
    <p:extLst>
      <p:ext uri="{BB962C8B-B14F-4D97-AF65-F5344CB8AC3E}">
        <p14:creationId xmlns:p14="http://schemas.microsoft.com/office/powerpoint/2010/main" val="2216595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AF3817-2A02-4EF8-8EFF-D4292D992E0B}" type="datetimeFigureOut">
              <a:rPr lang="es-ES" smtClean="0"/>
              <a:t>05/12/2023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E99A566-0FF9-426C-9A1E-3943877B5F09}" type="slidenum">
              <a:rPr lang="es-ES" smtClean="0"/>
              <a:t>‹Nº›</a:t>
            </a:fld>
            <a:endParaRPr lang="es-ES"/>
          </a:p>
        </p:txBody>
      </p:sp>
    </p:spTree>
    <p:extLst>
      <p:ext uri="{BB962C8B-B14F-4D97-AF65-F5344CB8AC3E}">
        <p14:creationId xmlns:p14="http://schemas.microsoft.com/office/powerpoint/2010/main" val="1450508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0AF3817-2A02-4EF8-8EFF-D4292D992E0B}" type="datetimeFigureOut">
              <a:rPr lang="es-ES" smtClean="0"/>
              <a:t>05/12/2023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E99A566-0FF9-426C-9A1E-3943877B5F09}" type="slidenum">
              <a:rPr lang="es-ES" smtClean="0"/>
              <a:t>‹Nº›</a:t>
            </a:fld>
            <a:endParaRPr lang="es-ES"/>
          </a:p>
        </p:txBody>
      </p:sp>
    </p:spTree>
    <p:extLst>
      <p:ext uri="{BB962C8B-B14F-4D97-AF65-F5344CB8AC3E}">
        <p14:creationId xmlns:p14="http://schemas.microsoft.com/office/powerpoint/2010/main" val="1499093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0AF3817-2A02-4EF8-8EFF-D4292D992E0B}" type="datetimeFigureOut">
              <a:rPr lang="es-ES" smtClean="0"/>
              <a:t>05/12/2023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E99A566-0FF9-426C-9A1E-3943877B5F09}" type="slidenum">
              <a:rPr lang="es-ES" smtClean="0"/>
              <a:t>‹Nº›</a:t>
            </a:fld>
            <a:endParaRPr lang="es-ES"/>
          </a:p>
        </p:txBody>
      </p:sp>
    </p:spTree>
    <p:extLst>
      <p:ext uri="{BB962C8B-B14F-4D97-AF65-F5344CB8AC3E}">
        <p14:creationId xmlns:p14="http://schemas.microsoft.com/office/powerpoint/2010/main" val="1133460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F3817-2A02-4EF8-8EFF-D4292D992E0B}" type="datetimeFigureOut">
              <a:rPr lang="es-ES" smtClean="0"/>
              <a:t>05/12/2023</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A566-0FF9-426C-9A1E-3943877B5F09}" type="slidenum">
              <a:rPr lang="es-ES" smtClean="0"/>
              <a:t>‹Nº›</a:t>
            </a:fld>
            <a:endParaRPr lang="es-ES"/>
          </a:p>
        </p:txBody>
      </p:sp>
    </p:spTree>
    <p:extLst>
      <p:ext uri="{BB962C8B-B14F-4D97-AF65-F5344CB8AC3E}">
        <p14:creationId xmlns:p14="http://schemas.microsoft.com/office/powerpoint/2010/main" val="1405295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p:cNvSpPr txBox="1"/>
          <p:nvPr/>
        </p:nvSpPr>
        <p:spPr>
          <a:xfrm>
            <a:off x="1562100" y="2042983"/>
            <a:ext cx="6313274" cy="1815882"/>
          </a:xfrm>
          <a:prstGeom prst="rect">
            <a:avLst/>
          </a:prstGeom>
          <a:noFill/>
        </p:spPr>
        <p:txBody>
          <a:bodyPr wrap="square" rtlCol="0">
            <a:spAutoFit/>
          </a:bodyPr>
          <a:lstStyle/>
          <a:p>
            <a:pPr algn="ctr"/>
            <a:r>
              <a:rPr lang="es-ES" sz="2800" b="1" dirty="0" smtClean="0"/>
              <a:t>PROBLEMAS OPERATIVOS DE YPFB LOGISTICA QUE DEJAN UNA GRAN INCERTIDUMBRE EN LA MEDICION DE HIDROCARBUROS LIQUIDOS</a:t>
            </a:r>
            <a:endParaRPr lang="es-ES" sz="2800" b="1" dirty="0"/>
          </a:p>
        </p:txBody>
      </p:sp>
    </p:spTree>
    <p:extLst>
      <p:ext uri="{BB962C8B-B14F-4D97-AF65-F5344CB8AC3E}">
        <p14:creationId xmlns:p14="http://schemas.microsoft.com/office/powerpoint/2010/main" val="102600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p:cNvSpPr txBox="1"/>
          <p:nvPr/>
        </p:nvSpPr>
        <p:spPr>
          <a:xfrm>
            <a:off x="1550068" y="2415962"/>
            <a:ext cx="6313274" cy="1384995"/>
          </a:xfrm>
          <a:prstGeom prst="rect">
            <a:avLst/>
          </a:prstGeom>
          <a:noFill/>
        </p:spPr>
        <p:txBody>
          <a:bodyPr wrap="square" rtlCol="0">
            <a:spAutoFit/>
          </a:bodyPr>
          <a:lstStyle/>
          <a:p>
            <a:pPr algn="ctr"/>
            <a:r>
              <a:rPr lang="es-ES" sz="2800" b="1" dirty="0" smtClean="0"/>
              <a:t>NO UTILIZAR EQUIPOS ELECTRONICOS PARA LA MEDICION VOLUMETRICA DE LOS TANQUES DE ALMACENAMIENTO</a:t>
            </a:r>
            <a:endParaRPr lang="es-ES" sz="2800" b="1" dirty="0"/>
          </a:p>
        </p:txBody>
      </p:sp>
    </p:spTree>
    <p:extLst>
      <p:ext uri="{BB962C8B-B14F-4D97-AF65-F5344CB8AC3E}">
        <p14:creationId xmlns:p14="http://schemas.microsoft.com/office/powerpoint/2010/main" val="3941241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48916" y="117930"/>
            <a:ext cx="8549142" cy="523220"/>
          </a:xfrm>
          <a:prstGeom prst="rect">
            <a:avLst/>
          </a:prstGeom>
          <a:noFill/>
        </p:spPr>
        <p:txBody>
          <a:bodyPr wrap="square" rtlCol="0">
            <a:spAutoFit/>
          </a:bodyPr>
          <a:lstStyle/>
          <a:p>
            <a:pPr algn="ctr"/>
            <a:r>
              <a:rPr lang="es-ES" sz="2800" b="1" dirty="0" smtClean="0"/>
              <a:t>EQUIPOS MANUALES PARA LA MEDICION VOLUMETRICA</a:t>
            </a:r>
            <a:endParaRPr lang="es-ES" sz="2800" b="1" dirty="0"/>
          </a:p>
        </p:txBody>
      </p:sp>
      <p:pic>
        <p:nvPicPr>
          <p:cNvPr id="2" name="Imagen 1"/>
          <p:cNvPicPr>
            <a:picLocks noChangeAspect="1"/>
          </p:cNvPicPr>
          <p:nvPr/>
        </p:nvPicPr>
        <p:blipFill rotWithShape="1">
          <a:blip r:embed="rId2"/>
          <a:srcRect l="16842" t="23333" r="53289" b="38070"/>
          <a:stretch/>
        </p:blipFill>
        <p:spPr>
          <a:xfrm>
            <a:off x="348916" y="1806454"/>
            <a:ext cx="4336765" cy="3152274"/>
          </a:xfrm>
          <a:prstGeom prst="rect">
            <a:avLst/>
          </a:prstGeom>
        </p:spPr>
      </p:pic>
      <p:pic>
        <p:nvPicPr>
          <p:cNvPr id="4" name="Imagen 3"/>
          <p:cNvPicPr>
            <a:picLocks noChangeAspect="1"/>
          </p:cNvPicPr>
          <p:nvPr/>
        </p:nvPicPr>
        <p:blipFill rotWithShape="1">
          <a:blip r:embed="rId3"/>
          <a:srcRect l="16052" t="22222" r="50395" b="15088"/>
          <a:stretch/>
        </p:blipFill>
        <p:spPr>
          <a:xfrm>
            <a:off x="4632640" y="1559827"/>
            <a:ext cx="4548911" cy="4780815"/>
          </a:xfrm>
          <a:prstGeom prst="rect">
            <a:avLst/>
          </a:prstGeom>
        </p:spPr>
      </p:pic>
      <p:sp>
        <p:nvSpPr>
          <p:cNvPr id="6" name="CuadroTexto 5"/>
          <p:cNvSpPr txBox="1"/>
          <p:nvPr/>
        </p:nvSpPr>
        <p:spPr>
          <a:xfrm>
            <a:off x="217535" y="762137"/>
            <a:ext cx="8830211" cy="923330"/>
          </a:xfrm>
          <a:prstGeom prst="rect">
            <a:avLst/>
          </a:prstGeom>
          <a:noFill/>
        </p:spPr>
        <p:txBody>
          <a:bodyPr wrap="square" rtlCol="0">
            <a:spAutoFit/>
          </a:bodyPr>
          <a:lstStyle/>
          <a:p>
            <a:r>
              <a:rPr lang="es-ES" b="1" dirty="0" smtClean="0"/>
              <a:t>Según el Procedimiento GOPE-PG-PL-TODO-002, estos son los equipos y los requisitos que debe tener un operador tanquista encargado de la medición de Tanques de Almacenamiento</a:t>
            </a:r>
            <a:endParaRPr lang="es-ES" b="1" dirty="0"/>
          </a:p>
        </p:txBody>
      </p:sp>
      <p:sp>
        <p:nvSpPr>
          <p:cNvPr id="7" name="CuadroTexto 6"/>
          <p:cNvSpPr txBox="1"/>
          <p:nvPr/>
        </p:nvSpPr>
        <p:spPr>
          <a:xfrm>
            <a:off x="348916" y="5095687"/>
            <a:ext cx="4089766" cy="1477328"/>
          </a:xfrm>
          <a:prstGeom prst="rect">
            <a:avLst/>
          </a:prstGeom>
          <a:noFill/>
        </p:spPr>
        <p:txBody>
          <a:bodyPr wrap="square" rtlCol="0">
            <a:spAutoFit/>
          </a:bodyPr>
          <a:lstStyle/>
          <a:p>
            <a:r>
              <a:rPr lang="es-ES" dirty="0" smtClean="0"/>
              <a:t>Como se puede ver, la medición de volúmenes en los tanques se la hace de manera manual, con una cinta métrica, dejando la incertidumbre de las mediciones al error humano </a:t>
            </a:r>
            <a:endParaRPr lang="es-ES" dirty="0"/>
          </a:p>
        </p:txBody>
      </p:sp>
    </p:spTree>
    <p:extLst>
      <p:ext uri="{BB962C8B-B14F-4D97-AF65-F5344CB8AC3E}">
        <p14:creationId xmlns:p14="http://schemas.microsoft.com/office/powerpoint/2010/main" val="2126430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48916" y="117930"/>
            <a:ext cx="8549142" cy="523220"/>
          </a:xfrm>
          <a:prstGeom prst="rect">
            <a:avLst/>
          </a:prstGeom>
          <a:noFill/>
        </p:spPr>
        <p:txBody>
          <a:bodyPr wrap="square" rtlCol="0">
            <a:spAutoFit/>
          </a:bodyPr>
          <a:lstStyle/>
          <a:p>
            <a:pPr algn="ctr"/>
            <a:r>
              <a:rPr lang="es-ES" sz="2800" b="1" dirty="0" smtClean="0"/>
              <a:t>EQUIPOS MANUALES PARA LA MEDICION VOLUMETRICA</a:t>
            </a:r>
            <a:endParaRPr lang="es-ES" sz="2800" b="1" dirty="0"/>
          </a:p>
        </p:txBody>
      </p:sp>
      <p:sp>
        <p:nvSpPr>
          <p:cNvPr id="3" name="CuadroTexto 2"/>
          <p:cNvSpPr txBox="1"/>
          <p:nvPr/>
        </p:nvSpPr>
        <p:spPr>
          <a:xfrm>
            <a:off x="217535" y="762137"/>
            <a:ext cx="8830211" cy="646331"/>
          </a:xfrm>
          <a:prstGeom prst="rect">
            <a:avLst/>
          </a:prstGeom>
          <a:noFill/>
        </p:spPr>
        <p:txBody>
          <a:bodyPr wrap="square" rtlCol="0">
            <a:spAutoFit/>
          </a:bodyPr>
          <a:lstStyle/>
          <a:p>
            <a:r>
              <a:rPr lang="es-ES" b="1" dirty="0" smtClean="0"/>
              <a:t>QUE NOS DICE EL D.S. 3269  REGLAMENTO DE CONSTRUCCION, OPERACIÓN, MANTENIMIENTO Y ABANDONO DE PLANTAS DE HIDROCARBUROS LIQUIDOS</a:t>
            </a:r>
            <a:endParaRPr lang="es-ES" b="1" dirty="0"/>
          </a:p>
        </p:txBody>
      </p:sp>
      <p:pic>
        <p:nvPicPr>
          <p:cNvPr id="4" name="Imagen 3"/>
          <p:cNvPicPr>
            <a:picLocks noChangeAspect="1"/>
          </p:cNvPicPr>
          <p:nvPr/>
        </p:nvPicPr>
        <p:blipFill rotWithShape="1">
          <a:blip r:embed="rId2"/>
          <a:srcRect l="40396" t="36432" r="26315" b="49767"/>
          <a:stretch/>
        </p:blipFill>
        <p:spPr>
          <a:xfrm>
            <a:off x="450944" y="1297329"/>
            <a:ext cx="5877667" cy="1140538"/>
          </a:xfrm>
          <a:prstGeom prst="rect">
            <a:avLst/>
          </a:prstGeom>
        </p:spPr>
      </p:pic>
      <p:sp>
        <p:nvSpPr>
          <p:cNvPr id="5" name="Rectángulo 4"/>
          <p:cNvSpPr/>
          <p:nvPr/>
        </p:nvSpPr>
        <p:spPr>
          <a:xfrm>
            <a:off x="348916" y="1867598"/>
            <a:ext cx="6196263" cy="445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rotWithShape="1">
          <a:blip r:embed="rId3"/>
          <a:srcRect l="40131" t="14912" r="25789" b="29305"/>
          <a:stretch/>
        </p:blipFill>
        <p:spPr>
          <a:xfrm>
            <a:off x="535165" y="2340798"/>
            <a:ext cx="4636780" cy="4269230"/>
          </a:xfrm>
          <a:prstGeom prst="rect">
            <a:avLst/>
          </a:prstGeom>
        </p:spPr>
      </p:pic>
      <p:sp>
        <p:nvSpPr>
          <p:cNvPr id="7" name="Rectángulo 6"/>
          <p:cNvSpPr/>
          <p:nvPr/>
        </p:nvSpPr>
        <p:spPr>
          <a:xfrm>
            <a:off x="902368" y="6026514"/>
            <a:ext cx="4269577" cy="583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p:cNvSpPr txBox="1"/>
          <p:nvPr/>
        </p:nvSpPr>
        <p:spPr>
          <a:xfrm>
            <a:off x="4957980" y="2896997"/>
            <a:ext cx="4089766" cy="2031325"/>
          </a:xfrm>
          <a:prstGeom prst="rect">
            <a:avLst/>
          </a:prstGeom>
          <a:noFill/>
        </p:spPr>
        <p:txBody>
          <a:bodyPr wrap="square" rtlCol="0">
            <a:spAutoFit/>
          </a:bodyPr>
          <a:lstStyle/>
          <a:p>
            <a:r>
              <a:rPr lang="es-ES" dirty="0" smtClean="0"/>
              <a:t>Ninguno de los Tanques de YPFB Logística, cuenta con tele medición, todas las mediciones se las hace de manera manual, NO SE CUENTA CON UN corrector de temperatura como especifica el Reglamento de Operación de Plantas de Almacenamiento</a:t>
            </a:r>
            <a:endParaRPr lang="es-ES" dirty="0"/>
          </a:p>
        </p:txBody>
      </p:sp>
    </p:spTree>
    <p:extLst>
      <p:ext uri="{BB962C8B-B14F-4D97-AF65-F5344CB8AC3E}">
        <p14:creationId xmlns:p14="http://schemas.microsoft.com/office/powerpoint/2010/main" val="2403474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6727" y="129961"/>
            <a:ext cx="3188368" cy="523220"/>
          </a:xfrm>
          <a:prstGeom prst="rect">
            <a:avLst/>
          </a:prstGeom>
          <a:noFill/>
        </p:spPr>
        <p:txBody>
          <a:bodyPr wrap="square" rtlCol="0">
            <a:spAutoFit/>
          </a:bodyPr>
          <a:lstStyle/>
          <a:p>
            <a:pPr algn="ctr"/>
            <a:r>
              <a:rPr lang="es-ES" sz="2800" b="1" dirty="0" smtClean="0"/>
              <a:t>CONCLUSIONES</a:t>
            </a:r>
            <a:endParaRPr lang="es-ES" sz="2800" b="1" dirty="0"/>
          </a:p>
        </p:txBody>
      </p:sp>
      <p:sp>
        <p:nvSpPr>
          <p:cNvPr id="3" name="CuadroTexto 2"/>
          <p:cNvSpPr txBox="1"/>
          <p:nvPr/>
        </p:nvSpPr>
        <p:spPr>
          <a:xfrm>
            <a:off x="276727" y="791470"/>
            <a:ext cx="8771020" cy="4524315"/>
          </a:xfrm>
          <a:prstGeom prst="rect">
            <a:avLst/>
          </a:prstGeom>
          <a:noFill/>
        </p:spPr>
        <p:txBody>
          <a:bodyPr wrap="square" rtlCol="0">
            <a:spAutoFit/>
          </a:bodyPr>
          <a:lstStyle/>
          <a:p>
            <a:r>
              <a:rPr lang="es-ES" dirty="0" smtClean="0"/>
              <a:t>1.- No es recomendable trabajar con un volumen y una altura de tanque que se encuentre por debajo de su carga muerta, por los problemas de medición y estructurales que se puede ocasionar.</a:t>
            </a:r>
          </a:p>
          <a:p>
            <a:r>
              <a:rPr lang="es-ES" dirty="0" smtClean="0"/>
              <a:t>2.- Los tanques de YPFB Logística no cuentan con Sistemas de Tele medición contraviniendo así el D.S. 3269 </a:t>
            </a:r>
          </a:p>
          <a:p>
            <a:r>
              <a:rPr lang="es-ES" dirty="0" smtClean="0"/>
              <a:t>3.- Los Tanques de </a:t>
            </a:r>
            <a:r>
              <a:rPr lang="es-ES" dirty="0" smtClean="0"/>
              <a:t>YPFB Logística no cuentan con bitácora de mantenimiento, se desconoce a la fecha, la ultima vez en que se les realizo una Inspección Interna</a:t>
            </a:r>
            <a:r>
              <a:rPr lang="es-ES" dirty="0" smtClean="0"/>
              <a:t>, la API 653 recomienda que cada tanque debe ser inspeccionado por un inspector cada 10 años.</a:t>
            </a:r>
          </a:p>
          <a:p>
            <a:r>
              <a:rPr lang="es-ES" dirty="0" smtClean="0"/>
              <a:t>4.- Al no conocer el estado de los pisos de cada Tanque de YPFB Logística, se desconoce el estado de los pisos de los mismos, planteando la pregunta, que pasa si en el piso de los tanques existe picadura en la chapa de cada uno de ellos, que pasa si se esta perdiendo combustible por allí????</a:t>
            </a:r>
          </a:p>
          <a:p>
            <a:r>
              <a:rPr lang="es-ES" dirty="0" smtClean="0"/>
              <a:t>5.- La medición manual volumétrica que se realiza a los tanques de almacenamiento de YPFB Logística deja mucha incertidumbre y no es exacta ya que deja la exactitud de la misma al error humano, teniendo en cuenta que el 80% de los accidentes y problemas operacionales se atribuyen al error humano</a:t>
            </a:r>
            <a:endParaRPr lang="es-ES" dirty="0"/>
          </a:p>
        </p:txBody>
      </p:sp>
    </p:spTree>
    <p:extLst>
      <p:ext uri="{BB962C8B-B14F-4D97-AF65-F5344CB8AC3E}">
        <p14:creationId xmlns:p14="http://schemas.microsoft.com/office/powerpoint/2010/main" val="3973272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6726" y="129961"/>
            <a:ext cx="3441031" cy="523220"/>
          </a:xfrm>
          <a:prstGeom prst="rect">
            <a:avLst/>
          </a:prstGeom>
          <a:noFill/>
        </p:spPr>
        <p:txBody>
          <a:bodyPr wrap="square" rtlCol="0">
            <a:spAutoFit/>
          </a:bodyPr>
          <a:lstStyle/>
          <a:p>
            <a:pPr algn="ctr"/>
            <a:r>
              <a:rPr lang="es-ES" sz="2800" b="1" dirty="0" smtClean="0"/>
              <a:t>RECOMENDACIONES</a:t>
            </a:r>
            <a:endParaRPr lang="es-ES" sz="2800" b="1" dirty="0"/>
          </a:p>
        </p:txBody>
      </p:sp>
      <p:sp>
        <p:nvSpPr>
          <p:cNvPr id="3" name="CuadroTexto 2"/>
          <p:cNvSpPr txBox="1"/>
          <p:nvPr/>
        </p:nvSpPr>
        <p:spPr>
          <a:xfrm>
            <a:off x="276726" y="653181"/>
            <a:ext cx="8771020" cy="2308324"/>
          </a:xfrm>
          <a:prstGeom prst="rect">
            <a:avLst/>
          </a:prstGeom>
          <a:noFill/>
        </p:spPr>
        <p:txBody>
          <a:bodyPr wrap="square" rtlCol="0">
            <a:spAutoFit/>
          </a:bodyPr>
          <a:lstStyle/>
          <a:p>
            <a:r>
              <a:rPr lang="es-ES" dirty="0" smtClean="0"/>
              <a:t>1.- Exigir a la ANH realizar una inspección técnica a las 16 Plantas de Almacenamiento.</a:t>
            </a:r>
          </a:p>
          <a:p>
            <a:r>
              <a:rPr lang="es-ES" dirty="0" smtClean="0"/>
              <a:t>2.- Si fuera el caso revocar las licencias de operación transitorias otorgadas a YPFB Logística, debido a que no se esta cumpliendo el D.S. 3269.</a:t>
            </a:r>
          </a:p>
          <a:p>
            <a:r>
              <a:rPr lang="es-ES" dirty="0" smtClean="0"/>
              <a:t>3.- Exigir a la ANH si viera conveniente, reglamente la operación de los tanques con un nivel y una altura por debajo de la carga muerta</a:t>
            </a:r>
          </a:p>
          <a:p>
            <a:r>
              <a:rPr lang="es-ES" dirty="0" smtClean="0"/>
              <a:t>4.-Exigir a YPFB Logística mostrar los planes de mantenimiento y las bitácoras de mantenimiento de los tanques de almacenamiento de las 16 Plantas de Almacenamiento que administra.</a:t>
            </a:r>
          </a:p>
        </p:txBody>
      </p:sp>
      <p:sp>
        <p:nvSpPr>
          <p:cNvPr id="4" name="CuadroTexto 3"/>
          <p:cNvSpPr txBox="1"/>
          <p:nvPr/>
        </p:nvSpPr>
        <p:spPr>
          <a:xfrm>
            <a:off x="276726" y="2887682"/>
            <a:ext cx="8771020" cy="3970318"/>
          </a:xfrm>
          <a:prstGeom prst="rect">
            <a:avLst/>
          </a:prstGeom>
          <a:noFill/>
          <a:ln>
            <a:solidFill>
              <a:schemeClr val="bg2">
                <a:lumMod val="10000"/>
              </a:schemeClr>
            </a:solidFill>
          </a:ln>
        </p:spPr>
        <p:txBody>
          <a:bodyPr wrap="square" rtlCol="0">
            <a:spAutoFit/>
          </a:bodyPr>
          <a:lstStyle/>
          <a:p>
            <a:r>
              <a:rPr lang="es-ES" b="1" dirty="0" smtClean="0"/>
              <a:t>COMO TRABAJORES DE YPFB LOGISTICA NOS SENTIMOS PERSEGUIDOS POR EL GERENTE GENERAL, FELIX ABRAHAM CRUZ TACA, EL CUAL POR EL DESCONOCIMIENTO OPERATIVO, DENUNCIO A 13 DE NUESTROS TRABAJADORES, SIN TOMAR EN CUENTA, LAS PRECARIAS INSTALACIONES CON LAS CUALES ESTAMOS TRABAJANDO, CON TANQUES SIN MANTENIMIENTO Y SIN SISTEMAS DE MEDICION VOLUMETRICAS DE RESPALDOS.</a:t>
            </a:r>
          </a:p>
          <a:p>
            <a:endParaRPr lang="es-ES" b="1" dirty="0">
              <a:solidFill>
                <a:srgbClr val="92D050"/>
              </a:solidFill>
            </a:endParaRPr>
          </a:p>
          <a:p>
            <a:r>
              <a:rPr lang="es-ES" b="1" dirty="0" smtClean="0"/>
              <a:t>EXIGIMOS LA RENUNCIA DE ESTA PERSONA, LA CUAL SE DEDICO A PERSEGUIR A NUESTROS COMPAÑEROS, SIN IMPORTARLE EL MEJORAMIENTO DE LAS CONDICIONES OPERATIVAS A NUESTROS TRABAJADORES.</a:t>
            </a:r>
          </a:p>
          <a:p>
            <a:endParaRPr lang="es-ES" b="1" dirty="0"/>
          </a:p>
          <a:p>
            <a:r>
              <a:rPr lang="es-ES" b="1" dirty="0" smtClean="0"/>
              <a:t>LOS 13 TRABAJADORES NO SE LLEVARON LOS 91 MIL LITROS EN SUS BOLSILLOS, PARA ACUSARLOS DE LADRONES O ARMAR UNA SUPUESTA RED DE CORRUPCION, LA GASOLINA ESTA EN PLANTA PALMASOLA, PERO LAS CONDICIONES DE OPERACIÓN NO SON OPTIMAS PARA REALIZAR UN TRABAJO OPTIMO</a:t>
            </a:r>
          </a:p>
        </p:txBody>
      </p:sp>
    </p:spTree>
    <p:extLst>
      <p:ext uri="{BB962C8B-B14F-4D97-AF65-F5344CB8AC3E}">
        <p14:creationId xmlns:p14="http://schemas.microsoft.com/office/powerpoint/2010/main" val="1090525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p:cNvSpPr txBox="1"/>
          <p:nvPr/>
        </p:nvSpPr>
        <p:spPr>
          <a:xfrm>
            <a:off x="1489910" y="2391899"/>
            <a:ext cx="6313274" cy="1384995"/>
          </a:xfrm>
          <a:prstGeom prst="rect">
            <a:avLst/>
          </a:prstGeom>
          <a:noFill/>
        </p:spPr>
        <p:txBody>
          <a:bodyPr wrap="square" rtlCol="0">
            <a:spAutoFit/>
          </a:bodyPr>
          <a:lstStyle/>
          <a:p>
            <a:pPr algn="ctr"/>
            <a:r>
              <a:rPr lang="es-ES" sz="2800" b="1" dirty="0" smtClean="0"/>
              <a:t>TRABAJAR POR DEBAJO DE LA CARGA MUERTA DE UN TANQUE DE ALMACENAMIENTO</a:t>
            </a:r>
            <a:endParaRPr lang="es-ES" sz="2800" b="1" dirty="0"/>
          </a:p>
        </p:txBody>
      </p:sp>
    </p:spTree>
    <p:extLst>
      <p:ext uri="{BB962C8B-B14F-4D97-AF65-F5344CB8AC3E}">
        <p14:creationId xmlns:p14="http://schemas.microsoft.com/office/powerpoint/2010/main" val="61509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2385884" y="1022420"/>
            <a:ext cx="3900613" cy="3781168"/>
            <a:chOff x="712575" y="1243914"/>
            <a:chExt cx="3900613" cy="3781168"/>
          </a:xfrm>
        </p:grpSpPr>
        <p:sp>
          <p:nvSpPr>
            <p:cNvPr id="4" name="Cilindro 3"/>
            <p:cNvSpPr/>
            <p:nvPr/>
          </p:nvSpPr>
          <p:spPr>
            <a:xfrm>
              <a:off x="1260390" y="1243914"/>
              <a:ext cx="2800864" cy="3781168"/>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4069492" y="4415481"/>
              <a:ext cx="255373" cy="8237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Intercalar 5"/>
            <p:cNvSpPr/>
            <p:nvPr/>
          </p:nvSpPr>
          <p:spPr>
            <a:xfrm rot="5400000">
              <a:off x="4345458" y="4316627"/>
              <a:ext cx="255373" cy="280086"/>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Rectángulo 6"/>
            <p:cNvSpPr/>
            <p:nvPr/>
          </p:nvSpPr>
          <p:spPr>
            <a:xfrm>
              <a:off x="1005017" y="4415481"/>
              <a:ext cx="255373" cy="8237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Intercalar 7"/>
            <p:cNvSpPr/>
            <p:nvPr/>
          </p:nvSpPr>
          <p:spPr>
            <a:xfrm rot="5400000">
              <a:off x="724931" y="4316627"/>
              <a:ext cx="255373" cy="280086"/>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sp>
        <p:nvSpPr>
          <p:cNvPr id="10" name="CuadroTexto 9"/>
          <p:cNvSpPr txBox="1"/>
          <p:nvPr/>
        </p:nvSpPr>
        <p:spPr>
          <a:xfrm>
            <a:off x="6294733" y="4038839"/>
            <a:ext cx="2232454" cy="369332"/>
          </a:xfrm>
          <a:prstGeom prst="rect">
            <a:avLst/>
          </a:prstGeom>
          <a:noFill/>
        </p:spPr>
        <p:txBody>
          <a:bodyPr wrap="square" rtlCol="0">
            <a:spAutoFit/>
          </a:bodyPr>
          <a:lstStyle/>
          <a:p>
            <a:r>
              <a:rPr lang="es-ES" dirty="0" smtClean="0"/>
              <a:t>Línea de SALIDA</a:t>
            </a:r>
            <a:endParaRPr lang="es-ES" dirty="0"/>
          </a:p>
        </p:txBody>
      </p:sp>
      <p:sp>
        <p:nvSpPr>
          <p:cNvPr id="11" name="CuadroTexto 10"/>
          <p:cNvSpPr txBox="1"/>
          <p:nvPr/>
        </p:nvSpPr>
        <p:spPr>
          <a:xfrm>
            <a:off x="573559" y="4038839"/>
            <a:ext cx="2232454" cy="369332"/>
          </a:xfrm>
          <a:prstGeom prst="rect">
            <a:avLst/>
          </a:prstGeom>
          <a:noFill/>
        </p:spPr>
        <p:txBody>
          <a:bodyPr wrap="square" rtlCol="0">
            <a:spAutoFit/>
          </a:bodyPr>
          <a:lstStyle/>
          <a:p>
            <a:r>
              <a:rPr lang="es-ES" dirty="0" smtClean="0"/>
              <a:t>Línea de INGRESO</a:t>
            </a:r>
            <a:endParaRPr lang="es-ES" dirty="0"/>
          </a:p>
        </p:txBody>
      </p:sp>
      <p:cxnSp>
        <p:nvCxnSpPr>
          <p:cNvPr id="13" name="Conector recto de flecha 12"/>
          <p:cNvCxnSpPr/>
          <p:nvPr/>
        </p:nvCxnSpPr>
        <p:spPr>
          <a:xfrm flipV="1">
            <a:off x="1393222" y="4038839"/>
            <a:ext cx="78259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V="1">
            <a:off x="6492445" y="4038838"/>
            <a:ext cx="78259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2933699" y="4193987"/>
            <a:ext cx="28091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flipV="1">
            <a:off x="3009380" y="4226763"/>
            <a:ext cx="518983" cy="3542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flipV="1">
            <a:off x="3237215" y="4239296"/>
            <a:ext cx="578708" cy="4221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flipV="1">
            <a:off x="3536601" y="4249077"/>
            <a:ext cx="643076" cy="4649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flipV="1">
            <a:off x="3832136" y="4215436"/>
            <a:ext cx="709487" cy="5495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flipV="1">
            <a:off x="4147236" y="4249077"/>
            <a:ext cx="709487" cy="5495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V="1">
            <a:off x="4565820" y="4224539"/>
            <a:ext cx="709487" cy="5495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flipV="1">
            <a:off x="4951963" y="4204969"/>
            <a:ext cx="709487" cy="549535"/>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tángulo 32"/>
          <p:cNvSpPr/>
          <p:nvPr/>
        </p:nvSpPr>
        <p:spPr>
          <a:xfrm>
            <a:off x="301142" y="4909652"/>
            <a:ext cx="8758989" cy="523220"/>
          </a:xfrm>
          <a:prstGeom prst="rect">
            <a:avLst/>
          </a:prstGeom>
        </p:spPr>
        <p:txBody>
          <a:bodyPr wrap="square">
            <a:spAutoFit/>
          </a:bodyPr>
          <a:lstStyle/>
          <a:p>
            <a:r>
              <a:rPr lang="es-ES" sz="1400" dirty="0" smtClean="0"/>
              <a:t>La Carga de almacenamiento muerta </a:t>
            </a:r>
            <a:r>
              <a:rPr lang="es-ES" sz="1400" dirty="0" smtClean="0"/>
              <a:t>(DS) </a:t>
            </a:r>
            <a:r>
              <a:rPr lang="es-ES" sz="1400" dirty="0" smtClean="0"/>
              <a:t>es aquel volumen de agua y/o Combustible que se encuentra en la parte inferior del tanque y que normalmente no se usa.</a:t>
            </a:r>
            <a:endParaRPr lang="es-ES" sz="1400" dirty="0"/>
          </a:p>
        </p:txBody>
      </p:sp>
      <p:sp>
        <p:nvSpPr>
          <p:cNvPr id="34" name="Rectángulo 33"/>
          <p:cNvSpPr/>
          <p:nvPr/>
        </p:nvSpPr>
        <p:spPr>
          <a:xfrm>
            <a:off x="4053542" y="4291468"/>
            <a:ext cx="627095" cy="369332"/>
          </a:xfrm>
          <a:prstGeom prst="rect">
            <a:avLst/>
          </a:prstGeom>
        </p:spPr>
        <p:txBody>
          <a:bodyPr wrap="none">
            <a:spAutoFit/>
          </a:bodyPr>
          <a:lstStyle/>
          <a:p>
            <a:r>
              <a:rPr lang="es-ES" dirty="0" smtClean="0"/>
              <a:t>(DS) </a:t>
            </a:r>
            <a:endParaRPr lang="es-ES" dirty="0"/>
          </a:p>
        </p:txBody>
      </p:sp>
      <p:sp>
        <p:nvSpPr>
          <p:cNvPr id="25" name="Rectángulo 24"/>
          <p:cNvSpPr/>
          <p:nvPr/>
        </p:nvSpPr>
        <p:spPr>
          <a:xfrm>
            <a:off x="283272" y="5375065"/>
            <a:ext cx="8650353" cy="738664"/>
          </a:xfrm>
          <a:prstGeom prst="rect">
            <a:avLst/>
          </a:prstGeom>
        </p:spPr>
        <p:txBody>
          <a:bodyPr wrap="square">
            <a:spAutoFit/>
          </a:bodyPr>
          <a:lstStyle/>
          <a:p>
            <a:r>
              <a:rPr lang="es-ES" sz="1400" dirty="0" smtClean="0"/>
              <a:t>La Carga de almacenamiento muerta </a:t>
            </a:r>
            <a:r>
              <a:rPr lang="es-ES" sz="1400" dirty="0" smtClean="0"/>
              <a:t>(DS) </a:t>
            </a:r>
            <a:r>
              <a:rPr lang="es-ES" sz="1400" dirty="0" smtClean="0"/>
              <a:t>es aquella altura entre el fondo del Tanque y la línea de salida del combustible en un Tanque de Almacenamiento. Esta altura permite a la bomba de salida poder succionar el flujo existente en el tanque </a:t>
            </a:r>
            <a:endParaRPr lang="es-ES" sz="1400" dirty="0"/>
          </a:p>
        </p:txBody>
      </p:sp>
      <p:cxnSp>
        <p:nvCxnSpPr>
          <p:cNvPr id="3" name="Conector recto 2"/>
          <p:cNvCxnSpPr>
            <a:endCxn id="4" idx="3"/>
          </p:cNvCxnSpPr>
          <p:nvPr/>
        </p:nvCxnSpPr>
        <p:spPr>
          <a:xfrm flipH="1">
            <a:off x="4334131" y="4193987"/>
            <a:ext cx="2883" cy="60960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2" name="Rectángulo 31"/>
          <p:cNvSpPr/>
          <p:nvPr/>
        </p:nvSpPr>
        <p:spPr>
          <a:xfrm>
            <a:off x="301140" y="6066159"/>
            <a:ext cx="8614618" cy="738664"/>
          </a:xfrm>
          <a:prstGeom prst="rect">
            <a:avLst/>
          </a:prstGeom>
        </p:spPr>
        <p:txBody>
          <a:bodyPr wrap="square">
            <a:spAutoFit/>
          </a:bodyPr>
          <a:lstStyle/>
          <a:p>
            <a:r>
              <a:rPr lang="es-ES" sz="1400" dirty="0" smtClean="0"/>
              <a:t>Estructuralmente la Carga Muerta se la utiliza para soportar todo el peso del tanque con sus elementos en vacío, estructuralmente esta carga muerta es un contrapeso y se recomienda no bajar ni su nivel ni su altura para evitar colapsos en el tanque</a:t>
            </a:r>
            <a:endParaRPr lang="es-ES" sz="1400" dirty="0"/>
          </a:p>
        </p:txBody>
      </p:sp>
      <p:sp>
        <p:nvSpPr>
          <p:cNvPr id="26" name="CuadroTexto 25"/>
          <p:cNvSpPr txBox="1"/>
          <p:nvPr/>
        </p:nvSpPr>
        <p:spPr>
          <a:xfrm>
            <a:off x="201312" y="769552"/>
            <a:ext cx="3035903" cy="369332"/>
          </a:xfrm>
          <a:prstGeom prst="rect">
            <a:avLst/>
          </a:prstGeom>
          <a:noFill/>
        </p:spPr>
        <p:txBody>
          <a:bodyPr wrap="square" rtlCol="0">
            <a:spAutoFit/>
          </a:bodyPr>
          <a:lstStyle/>
          <a:p>
            <a:r>
              <a:rPr lang="es-ES" b="1" dirty="0" smtClean="0"/>
              <a:t>Que es la Carga Muerta?????</a:t>
            </a:r>
            <a:endParaRPr lang="es-ES" b="1" dirty="0"/>
          </a:p>
        </p:txBody>
      </p:sp>
      <p:sp>
        <p:nvSpPr>
          <p:cNvPr id="28" name="CuadroTexto 27"/>
          <p:cNvSpPr txBox="1"/>
          <p:nvPr/>
        </p:nvSpPr>
        <p:spPr>
          <a:xfrm>
            <a:off x="1510312" y="132026"/>
            <a:ext cx="5730040" cy="400110"/>
          </a:xfrm>
          <a:prstGeom prst="rect">
            <a:avLst/>
          </a:prstGeom>
          <a:noFill/>
        </p:spPr>
        <p:txBody>
          <a:bodyPr wrap="square" rtlCol="0">
            <a:spAutoFit/>
          </a:bodyPr>
          <a:lstStyle/>
          <a:p>
            <a:r>
              <a:rPr lang="es-ES" sz="2000" b="1" dirty="0" smtClean="0"/>
              <a:t>TRABAJAR POR DEBAJO DE LA CARGA MUERTA</a:t>
            </a:r>
            <a:endParaRPr lang="es-ES" sz="2000" b="1" dirty="0"/>
          </a:p>
        </p:txBody>
      </p:sp>
    </p:spTree>
    <p:extLst>
      <p:ext uri="{BB962C8B-B14F-4D97-AF65-F5344CB8AC3E}">
        <p14:creationId xmlns:p14="http://schemas.microsoft.com/office/powerpoint/2010/main" val="1760091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2394127" y="2108270"/>
            <a:ext cx="3900613" cy="3781168"/>
            <a:chOff x="712575" y="1243914"/>
            <a:chExt cx="3900613" cy="3781168"/>
          </a:xfrm>
        </p:grpSpPr>
        <p:sp>
          <p:nvSpPr>
            <p:cNvPr id="4" name="Cilindro 3"/>
            <p:cNvSpPr/>
            <p:nvPr/>
          </p:nvSpPr>
          <p:spPr>
            <a:xfrm>
              <a:off x="1260390" y="1243914"/>
              <a:ext cx="2800864" cy="3781168"/>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4069492" y="4415481"/>
              <a:ext cx="255373" cy="8237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Intercalar 5"/>
            <p:cNvSpPr/>
            <p:nvPr/>
          </p:nvSpPr>
          <p:spPr>
            <a:xfrm rot="5400000">
              <a:off x="4345458" y="4316627"/>
              <a:ext cx="255373" cy="280086"/>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Rectángulo 6"/>
            <p:cNvSpPr/>
            <p:nvPr/>
          </p:nvSpPr>
          <p:spPr>
            <a:xfrm>
              <a:off x="1005017" y="4415481"/>
              <a:ext cx="255373" cy="8237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Intercalar 7"/>
            <p:cNvSpPr/>
            <p:nvPr/>
          </p:nvSpPr>
          <p:spPr>
            <a:xfrm rot="5400000">
              <a:off x="724931" y="4316627"/>
              <a:ext cx="255373" cy="280086"/>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sp>
        <p:nvSpPr>
          <p:cNvPr id="10" name="CuadroTexto 9"/>
          <p:cNvSpPr txBox="1"/>
          <p:nvPr/>
        </p:nvSpPr>
        <p:spPr>
          <a:xfrm>
            <a:off x="6302976" y="5124689"/>
            <a:ext cx="2232454" cy="369332"/>
          </a:xfrm>
          <a:prstGeom prst="rect">
            <a:avLst/>
          </a:prstGeom>
          <a:noFill/>
        </p:spPr>
        <p:txBody>
          <a:bodyPr wrap="square" rtlCol="0">
            <a:spAutoFit/>
          </a:bodyPr>
          <a:lstStyle/>
          <a:p>
            <a:r>
              <a:rPr lang="es-ES" dirty="0" smtClean="0"/>
              <a:t>Línea de SALIDA</a:t>
            </a:r>
            <a:endParaRPr lang="es-ES" dirty="0"/>
          </a:p>
        </p:txBody>
      </p:sp>
      <p:sp>
        <p:nvSpPr>
          <p:cNvPr id="11" name="CuadroTexto 10"/>
          <p:cNvSpPr txBox="1"/>
          <p:nvPr/>
        </p:nvSpPr>
        <p:spPr>
          <a:xfrm>
            <a:off x="581802" y="5124689"/>
            <a:ext cx="2232454" cy="369332"/>
          </a:xfrm>
          <a:prstGeom prst="rect">
            <a:avLst/>
          </a:prstGeom>
          <a:noFill/>
        </p:spPr>
        <p:txBody>
          <a:bodyPr wrap="square" rtlCol="0">
            <a:spAutoFit/>
          </a:bodyPr>
          <a:lstStyle/>
          <a:p>
            <a:r>
              <a:rPr lang="es-ES" dirty="0" smtClean="0"/>
              <a:t>Línea de INGRESO</a:t>
            </a:r>
            <a:endParaRPr lang="es-ES" dirty="0"/>
          </a:p>
        </p:txBody>
      </p:sp>
      <p:cxnSp>
        <p:nvCxnSpPr>
          <p:cNvPr id="13" name="Conector recto de flecha 12"/>
          <p:cNvCxnSpPr/>
          <p:nvPr/>
        </p:nvCxnSpPr>
        <p:spPr>
          <a:xfrm flipV="1">
            <a:off x="1401465" y="5124689"/>
            <a:ext cx="78259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V="1">
            <a:off x="6500688" y="5124688"/>
            <a:ext cx="78259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2941942" y="5481768"/>
            <a:ext cx="28091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flipV="1">
            <a:off x="3016652" y="5494021"/>
            <a:ext cx="204609" cy="1156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flipV="1">
            <a:off x="3251372" y="5473376"/>
            <a:ext cx="343988" cy="2263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flipV="1">
            <a:off x="3544844" y="5514188"/>
            <a:ext cx="378946" cy="2856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flipV="1">
            <a:off x="3840379" y="5514188"/>
            <a:ext cx="386143" cy="3366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flipV="1">
            <a:off x="4155479" y="5471882"/>
            <a:ext cx="445865" cy="4125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V="1">
            <a:off x="4574063" y="5514188"/>
            <a:ext cx="371312" cy="3457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flipV="1">
            <a:off x="4960206" y="5514188"/>
            <a:ext cx="300171" cy="3261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flipV="1">
            <a:off x="5304907" y="5472346"/>
            <a:ext cx="300171" cy="326167"/>
          </a:xfrm>
          <a:prstGeom prst="line">
            <a:avLst/>
          </a:prstGeom>
        </p:spPr>
        <p:style>
          <a:lnRef idx="1">
            <a:schemeClr val="accent1"/>
          </a:lnRef>
          <a:fillRef idx="0">
            <a:schemeClr val="accent1"/>
          </a:fillRef>
          <a:effectRef idx="0">
            <a:schemeClr val="accent1"/>
          </a:effectRef>
          <a:fontRef idx="minor">
            <a:schemeClr val="tx1"/>
          </a:fontRef>
        </p:style>
      </p:cxnSp>
      <p:sp>
        <p:nvSpPr>
          <p:cNvPr id="39" name="CuadroTexto 38"/>
          <p:cNvSpPr txBox="1"/>
          <p:nvPr/>
        </p:nvSpPr>
        <p:spPr>
          <a:xfrm>
            <a:off x="201312" y="638493"/>
            <a:ext cx="8942688" cy="1200329"/>
          </a:xfrm>
          <a:prstGeom prst="rect">
            <a:avLst/>
          </a:prstGeom>
          <a:noFill/>
        </p:spPr>
        <p:txBody>
          <a:bodyPr wrap="square" rtlCol="0">
            <a:spAutoFit/>
          </a:bodyPr>
          <a:lstStyle/>
          <a:p>
            <a:r>
              <a:rPr lang="es-ES" dirty="0" smtClean="0"/>
              <a:t>Desde Marzo del 2022, por iniciativa de la GCOM, se instruyo a los Distritos Comerciales y a YPFB Logística retirar el volumen de la carga muerta, sin tomar en cuenta las consecuencias en las mediciones que esto trae y sin tomar en cuenta los daños estructurales que se están realizando a los tanques de almacenamiento de nuestras instalaciones</a:t>
            </a:r>
            <a:endParaRPr lang="es-ES" dirty="0"/>
          </a:p>
        </p:txBody>
      </p:sp>
      <p:sp>
        <p:nvSpPr>
          <p:cNvPr id="40" name="CuadroTexto 39"/>
          <p:cNvSpPr txBox="1"/>
          <p:nvPr/>
        </p:nvSpPr>
        <p:spPr>
          <a:xfrm>
            <a:off x="1510312" y="132026"/>
            <a:ext cx="5730040" cy="400110"/>
          </a:xfrm>
          <a:prstGeom prst="rect">
            <a:avLst/>
          </a:prstGeom>
          <a:noFill/>
        </p:spPr>
        <p:txBody>
          <a:bodyPr wrap="square" rtlCol="0">
            <a:spAutoFit/>
          </a:bodyPr>
          <a:lstStyle/>
          <a:p>
            <a:r>
              <a:rPr lang="es-ES" sz="2000" b="1" dirty="0" smtClean="0"/>
              <a:t>TRABAJAR POR DEBAJO DE LA CARGA MUERTA</a:t>
            </a:r>
            <a:endParaRPr lang="es-ES" sz="2000" b="1" dirty="0"/>
          </a:p>
        </p:txBody>
      </p:sp>
      <p:cxnSp>
        <p:nvCxnSpPr>
          <p:cNvPr id="42" name="Conector recto de flecha 41"/>
          <p:cNvCxnSpPr/>
          <p:nvPr/>
        </p:nvCxnSpPr>
        <p:spPr>
          <a:xfrm>
            <a:off x="3753853" y="2911642"/>
            <a:ext cx="0" cy="221304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p:cNvCxnSpPr/>
          <p:nvPr/>
        </p:nvCxnSpPr>
        <p:spPr>
          <a:xfrm>
            <a:off x="4222512" y="2951747"/>
            <a:ext cx="0" cy="221304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p:cNvCxnSpPr/>
          <p:nvPr/>
        </p:nvCxnSpPr>
        <p:spPr>
          <a:xfrm>
            <a:off x="4688880" y="2951747"/>
            <a:ext cx="0" cy="221304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de flecha 44"/>
          <p:cNvCxnSpPr/>
          <p:nvPr/>
        </p:nvCxnSpPr>
        <p:spPr>
          <a:xfrm>
            <a:off x="5260377" y="2951747"/>
            <a:ext cx="0" cy="221304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p:cNvCxnSpPr/>
          <p:nvPr/>
        </p:nvCxnSpPr>
        <p:spPr>
          <a:xfrm flipH="1" flipV="1">
            <a:off x="3750806" y="5461841"/>
            <a:ext cx="17537" cy="42262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p:cNvCxnSpPr/>
          <p:nvPr/>
        </p:nvCxnSpPr>
        <p:spPr>
          <a:xfrm flipH="1" flipV="1">
            <a:off x="4227236" y="5471194"/>
            <a:ext cx="17537" cy="42262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p:cNvCxnSpPr/>
          <p:nvPr/>
        </p:nvCxnSpPr>
        <p:spPr>
          <a:xfrm flipH="1" flipV="1">
            <a:off x="5240145" y="5448713"/>
            <a:ext cx="15582" cy="38790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p:cNvCxnSpPr/>
          <p:nvPr/>
        </p:nvCxnSpPr>
        <p:spPr>
          <a:xfrm flipH="1" flipV="1">
            <a:off x="4694897" y="5469904"/>
            <a:ext cx="17537" cy="42262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2" name="Rectángulo 51"/>
          <p:cNvSpPr/>
          <p:nvPr/>
        </p:nvSpPr>
        <p:spPr>
          <a:xfrm>
            <a:off x="301140" y="6066159"/>
            <a:ext cx="8614618" cy="738664"/>
          </a:xfrm>
          <a:prstGeom prst="rect">
            <a:avLst/>
          </a:prstGeom>
        </p:spPr>
        <p:txBody>
          <a:bodyPr wrap="square">
            <a:spAutoFit/>
          </a:bodyPr>
          <a:lstStyle/>
          <a:p>
            <a:r>
              <a:rPr lang="es-ES" sz="1400" dirty="0" smtClean="0"/>
              <a:t>Al quitar el contrapeso de la carga muerta, la estructura del tanque y el piso del mismo sufrirán alteraciones estructurales, las cuales no fueron diseñadas inicialmente , tendrán que soportar el mismo peso pero con una menor contra presión</a:t>
            </a:r>
            <a:endParaRPr lang="es-ES" sz="1400" dirty="0"/>
          </a:p>
        </p:txBody>
      </p:sp>
    </p:spTree>
    <p:extLst>
      <p:ext uri="{BB962C8B-B14F-4D97-AF65-F5344CB8AC3E}">
        <p14:creationId xmlns:p14="http://schemas.microsoft.com/office/powerpoint/2010/main" val="2246341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2394127" y="2108270"/>
            <a:ext cx="3900613" cy="3781168"/>
            <a:chOff x="712575" y="1243914"/>
            <a:chExt cx="3900613" cy="3781168"/>
          </a:xfrm>
        </p:grpSpPr>
        <p:sp>
          <p:nvSpPr>
            <p:cNvPr id="4" name="Cilindro 3"/>
            <p:cNvSpPr/>
            <p:nvPr/>
          </p:nvSpPr>
          <p:spPr>
            <a:xfrm>
              <a:off x="1260390" y="1243914"/>
              <a:ext cx="2800864" cy="3781168"/>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4069492" y="4415481"/>
              <a:ext cx="255373" cy="8237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Intercalar 5"/>
            <p:cNvSpPr/>
            <p:nvPr/>
          </p:nvSpPr>
          <p:spPr>
            <a:xfrm rot="5400000">
              <a:off x="4345458" y="4316627"/>
              <a:ext cx="255373" cy="280086"/>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Rectángulo 6"/>
            <p:cNvSpPr/>
            <p:nvPr/>
          </p:nvSpPr>
          <p:spPr>
            <a:xfrm>
              <a:off x="1005017" y="4415481"/>
              <a:ext cx="255373" cy="8237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Intercalar 7"/>
            <p:cNvSpPr/>
            <p:nvPr/>
          </p:nvSpPr>
          <p:spPr>
            <a:xfrm rot="5400000">
              <a:off x="724931" y="4316627"/>
              <a:ext cx="255373" cy="280086"/>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sp>
        <p:nvSpPr>
          <p:cNvPr id="10" name="CuadroTexto 9"/>
          <p:cNvSpPr txBox="1"/>
          <p:nvPr/>
        </p:nvSpPr>
        <p:spPr>
          <a:xfrm>
            <a:off x="5870492" y="4790188"/>
            <a:ext cx="2232454" cy="369332"/>
          </a:xfrm>
          <a:prstGeom prst="rect">
            <a:avLst/>
          </a:prstGeom>
          <a:noFill/>
        </p:spPr>
        <p:txBody>
          <a:bodyPr wrap="square" rtlCol="0">
            <a:spAutoFit/>
          </a:bodyPr>
          <a:lstStyle/>
          <a:p>
            <a:r>
              <a:rPr lang="es-ES" dirty="0" smtClean="0"/>
              <a:t>Línea de SALIDA</a:t>
            </a:r>
            <a:endParaRPr lang="es-ES" dirty="0"/>
          </a:p>
        </p:txBody>
      </p:sp>
      <p:sp>
        <p:nvSpPr>
          <p:cNvPr id="11" name="CuadroTexto 10"/>
          <p:cNvSpPr txBox="1"/>
          <p:nvPr/>
        </p:nvSpPr>
        <p:spPr>
          <a:xfrm>
            <a:off x="581802" y="5124689"/>
            <a:ext cx="2232454" cy="369332"/>
          </a:xfrm>
          <a:prstGeom prst="rect">
            <a:avLst/>
          </a:prstGeom>
          <a:noFill/>
        </p:spPr>
        <p:txBody>
          <a:bodyPr wrap="square" rtlCol="0">
            <a:spAutoFit/>
          </a:bodyPr>
          <a:lstStyle/>
          <a:p>
            <a:r>
              <a:rPr lang="es-ES" dirty="0" smtClean="0"/>
              <a:t>Línea de INGRESO</a:t>
            </a:r>
            <a:endParaRPr lang="es-ES" dirty="0"/>
          </a:p>
        </p:txBody>
      </p:sp>
      <p:cxnSp>
        <p:nvCxnSpPr>
          <p:cNvPr id="13" name="Conector recto de flecha 12"/>
          <p:cNvCxnSpPr/>
          <p:nvPr/>
        </p:nvCxnSpPr>
        <p:spPr>
          <a:xfrm flipV="1">
            <a:off x="1401465" y="5124689"/>
            <a:ext cx="78259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V="1">
            <a:off x="6006417" y="4713120"/>
            <a:ext cx="78259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2941942" y="5481768"/>
            <a:ext cx="28091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flipV="1">
            <a:off x="3016652" y="5494021"/>
            <a:ext cx="204609" cy="1156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flipV="1">
            <a:off x="3251372" y="5473376"/>
            <a:ext cx="343988" cy="2263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flipV="1">
            <a:off x="3544844" y="5514188"/>
            <a:ext cx="378946" cy="2856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flipV="1">
            <a:off x="3840379" y="5514188"/>
            <a:ext cx="386143" cy="3366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flipV="1">
            <a:off x="4155479" y="5471882"/>
            <a:ext cx="445865" cy="4125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V="1">
            <a:off x="4574063" y="5514188"/>
            <a:ext cx="371312" cy="3457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flipV="1">
            <a:off x="4960206" y="5514188"/>
            <a:ext cx="300171" cy="326167"/>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ángulo 33"/>
          <p:cNvSpPr/>
          <p:nvPr/>
        </p:nvSpPr>
        <p:spPr>
          <a:xfrm>
            <a:off x="4061785" y="5377318"/>
            <a:ext cx="627095" cy="369332"/>
          </a:xfrm>
          <a:prstGeom prst="rect">
            <a:avLst/>
          </a:prstGeom>
        </p:spPr>
        <p:txBody>
          <a:bodyPr wrap="none">
            <a:spAutoFit/>
          </a:bodyPr>
          <a:lstStyle/>
          <a:p>
            <a:r>
              <a:rPr lang="es-ES" dirty="0" smtClean="0"/>
              <a:t>(DS) </a:t>
            </a:r>
            <a:endParaRPr lang="es-ES" dirty="0"/>
          </a:p>
        </p:txBody>
      </p:sp>
      <p:sp>
        <p:nvSpPr>
          <p:cNvPr id="35" name="CuadroTexto 34"/>
          <p:cNvSpPr txBox="1"/>
          <p:nvPr/>
        </p:nvSpPr>
        <p:spPr>
          <a:xfrm>
            <a:off x="1510312" y="132026"/>
            <a:ext cx="5730040" cy="400110"/>
          </a:xfrm>
          <a:prstGeom prst="rect">
            <a:avLst/>
          </a:prstGeom>
          <a:noFill/>
        </p:spPr>
        <p:txBody>
          <a:bodyPr wrap="square" rtlCol="0">
            <a:spAutoFit/>
          </a:bodyPr>
          <a:lstStyle/>
          <a:p>
            <a:r>
              <a:rPr lang="es-ES" sz="2000" b="1" dirty="0" smtClean="0"/>
              <a:t>TRABAJAR POR DEBAJO DE LA CARGA MUERTA</a:t>
            </a:r>
            <a:endParaRPr lang="es-ES" sz="2000" b="1" dirty="0"/>
          </a:p>
        </p:txBody>
      </p:sp>
      <p:cxnSp>
        <p:nvCxnSpPr>
          <p:cNvPr id="3" name="Conector recto 2"/>
          <p:cNvCxnSpPr>
            <a:endCxn id="4" idx="3"/>
          </p:cNvCxnSpPr>
          <p:nvPr/>
        </p:nvCxnSpPr>
        <p:spPr>
          <a:xfrm>
            <a:off x="4339409" y="5494021"/>
            <a:ext cx="2965" cy="39541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flipV="1">
            <a:off x="5304907" y="5472346"/>
            <a:ext cx="300171" cy="326167"/>
          </a:xfrm>
          <a:prstGeom prst="line">
            <a:avLst/>
          </a:prstGeom>
        </p:spPr>
        <p:style>
          <a:lnRef idx="1">
            <a:schemeClr val="accent1"/>
          </a:lnRef>
          <a:fillRef idx="0">
            <a:schemeClr val="accent1"/>
          </a:fillRef>
          <a:effectRef idx="0">
            <a:schemeClr val="accent1"/>
          </a:effectRef>
          <a:fontRef idx="minor">
            <a:schemeClr val="tx1"/>
          </a:fontRef>
        </p:style>
      </p:cxnSp>
      <p:sp>
        <p:nvSpPr>
          <p:cNvPr id="39" name="CuadroTexto 38"/>
          <p:cNvSpPr txBox="1"/>
          <p:nvPr/>
        </p:nvSpPr>
        <p:spPr>
          <a:xfrm>
            <a:off x="217536" y="762137"/>
            <a:ext cx="2799116" cy="369332"/>
          </a:xfrm>
          <a:prstGeom prst="rect">
            <a:avLst/>
          </a:prstGeom>
          <a:noFill/>
        </p:spPr>
        <p:txBody>
          <a:bodyPr wrap="square" rtlCol="0">
            <a:spAutoFit/>
          </a:bodyPr>
          <a:lstStyle/>
          <a:p>
            <a:r>
              <a:rPr lang="es-ES" b="1" dirty="0" smtClean="0"/>
              <a:t>Problemas en la Medición</a:t>
            </a:r>
            <a:endParaRPr lang="es-ES" b="1" dirty="0"/>
          </a:p>
        </p:txBody>
      </p:sp>
      <p:cxnSp>
        <p:nvCxnSpPr>
          <p:cNvPr id="12" name="Conector recto 11"/>
          <p:cNvCxnSpPr/>
          <p:nvPr/>
        </p:nvCxnSpPr>
        <p:spPr>
          <a:xfrm>
            <a:off x="5304907" y="2108270"/>
            <a:ext cx="0" cy="333559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Rectángulo redondeado 13"/>
          <p:cNvSpPr/>
          <p:nvPr/>
        </p:nvSpPr>
        <p:spPr>
          <a:xfrm>
            <a:off x="5240812" y="5439927"/>
            <a:ext cx="154074" cy="217092"/>
          </a:xfrm>
          <a:prstGeom prst="round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uadroTexto 18"/>
          <p:cNvSpPr txBox="1"/>
          <p:nvPr/>
        </p:nvSpPr>
        <p:spPr>
          <a:xfrm>
            <a:off x="219599" y="1191361"/>
            <a:ext cx="8562198" cy="1200329"/>
          </a:xfrm>
          <a:prstGeom prst="rect">
            <a:avLst/>
          </a:prstGeom>
          <a:noFill/>
        </p:spPr>
        <p:txBody>
          <a:bodyPr wrap="square" rtlCol="0">
            <a:spAutoFit/>
          </a:bodyPr>
          <a:lstStyle/>
          <a:p>
            <a:r>
              <a:rPr lang="es-ES" dirty="0" smtClean="0"/>
              <a:t>La toma de la temperatura, en niveles por debajo de la carga muerta, origina distorsión en la misma, debido a que no esta realizando una medición exacta y al subir la pipeta de prueba hay variaciones grandes, lo que se ve reflejado al corregir el volumen por la temperatura</a:t>
            </a:r>
            <a:endParaRPr lang="es-ES" dirty="0"/>
          </a:p>
        </p:txBody>
      </p:sp>
      <p:sp>
        <p:nvSpPr>
          <p:cNvPr id="32" name="CuadroTexto 31"/>
          <p:cNvSpPr txBox="1"/>
          <p:nvPr/>
        </p:nvSpPr>
        <p:spPr>
          <a:xfrm>
            <a:off x="217536" y="5914132"/>
            <a:ext cx="8562198" cy="923330"/>
          </a:xfrm>
          <a:prstGeom prst="rect">
            <a:avLst/>
          </a:prstGeom>
          <a:noFill/>
        </p:spPr>
        <p:txBody>
          <a:bodyPr wrap="square" rtlCol="0">
            <a:spAutoFit/>
          </a:bodyPr>
          <a:lstStyle/>
          <a:p>
            <a:r>
              <a:rPr lang="es-ES" dirty="0" smtClean="0"/>
              <a:t>Al trabajar con volumen por debajo de la succión de la bomba de descarga del Tanque, el contador volumétrico muchas veces succiona aire, pero igual sigue contando, igual sigue censando, mostrándonos una medición errónea.</a:t>
            </a:r>
            <a:endParaRPr lang="es-ES" dirty="0"/>
          </a:p>
        </p:txBody>
      </p:sp>
      <p:sp>
        <p:nvSpPr>
          <p:cNvPr id="33" name="Rectángulo 32"/>
          <p:cNvSpPr/>
          <p:nvPr/>
        </p:nvSpPr>
        <p:spPr>
          <a:xfrm>
            <a:off x="6302976" y="5293348"/>
            <a:ext cx="1529582" cy="8397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Elipse 20"/>
          <p:cNvSpPr/>
          <p:nvPr/>
        </p:nvSpPr>
        <p:spPr>
          <a:xfrm>
            <a:off x="7832558" y="5169140"/>
            <a:ext cx="469231" cy="4163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CuadroTexto 35"/>
          <p:cNvSpPr txBox="1"/>
          <p:nvPr/>
        </p:nvSpPr>
        <p:spPr>
          <a:xfrm>
            <a:off x="7663507" y="4522809"/>
            <a:ext cx="2232454" cy="646331"/>
          </a:xfrm>
          <a:prstGeom prst="rect">
            <a:avLst/>
          </a:prstGeom>
          <a:noFill/>
        </p:spPr>
        <p:txBody>
          <a:bodyPr wrap="square" rtlCol="0">
            <a:spAutoFit/>
          </a:bodyPr>
          <a:lstStyle/>
          <a:p>
            <a:r>
              <a:rPr lang="es-ES" dirty="0" smtClean="0"/>
              <a:t>Contador Volumétrico</a:t>
            </a:r>
            <a:endParaRPr lang="es-ES" dirty="0"/>
          </a:p>
        </p:txBody>
      </p:sp>
    </p:spTree>
    <p:extLst>
      <p:ext uri="{BB962C8B-B14F-4D97-AF65-F5344CB8AC3E}">
        <p14:creationId xmlns:p14="http://schemas.microsoft.com/office/powerpoint/2010/main" val="2874268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p:cNvSpPr txBox="1"/>
          <p:nvPr/>
        </p:nvSpPr>
        <p:spPr>
          <a:xfrm>
            <a:off x="1562100" y="2042983"/>
            <a:ext cx="6313274" cy="1384995"/>
          </a:xfrm>
          <a:prstGeom prst="rect">
            <a:avLst/>
          </a:prstGeom>
          <a:noFill/>
        </p:spPr>
        <p:txBody>
          <a:bodyPr wrap="square" rtlCol="0">
            <a:spAutoFit/>
          </a:bodyPr>
          <a:lstStyle/>
          <a:p>
            <a:pPr algn="ctr"/>
            <a:r>
              <a:rPr lang="es-ES" sz="2800" b="1" dirty="0" smtClean="0"/>
              <a:t>TRABAJAR CON TANQUES SIN INSPECCIONES API NI PROGRAMAS DE MANTENIMIENTO</a:t>
            </a:r>
            <a:endParaRPr lang="es-ES" sz="2800" b="1" dirty="0"/>
          </a:p>
        </p:txBody>
      </p:sp>
    </p:spTree>
    <p:extLst>
      <p:ext uri="{BB962C8B-B14F-4D97-AF65-F5344CB8AC3E}">
        <p14:creationId xmlns:p14="http://schemas.microsoft.com/office/powerpoint/2010/main" val="1824989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17535" y="762137"/>
            <a:ext cx="8830211" cy="646331"/>
          </a:xfrm>
          <a:prstGeom prst="rect">
            <a:avLst/>
          </a:prstGeom>
          <a:noFill/>
        </p:spPr>
        <p:txBody>
          <a:bodyPr wrap="square" rtlCol="0">
            <a:spAutoFit/>
          </a:bodyPr>
          <a:lstStyle/>
          <a:p>
            <a:r>
              <a:rPr lang="es-ES" b="1" dirty="0" smtClean="0"/>
              <a:t>QUE NOS DICE EL D.S. 3269  REGLAMENTO DE CONSTRUCCION, OPERACIÓN, MANTENIMIENTO Y ABANDONO DE PLANTAS DE HIDROCARBUROS LIQUIDOS</a:t>
            </a:r>
            <a:endParaRPr lang="es-ES" b="1" dirty="0"/>
          </a:p>
        </p:txBody>
      </p:sp>
      <p:sp>
        <p:nvSpPr>
          <p:cNvPr id="2" name="Rectángulo 1"/>
          <p:cNvSpPr/>
          <p:nvPr/>
        </p:nvSpPr>
        <p:spPr>
          <a:xfrm>
            <a:off x="1155031" y="218256"/>
            <a:ext cx="6906127" cy="369332"/>
          </a:xfrm>
          <a:prstGeom prst="rect">
            <a:avLst/>
          </a:prstGeom>
        </p:spPr>
        <p:txBody>
          <a:bodyPr wrap="square">
            <a:spAutoFit/>
          </a:bodyPr>
          <a:lstStyle/>
          <a:p>
            <a:r>
              <a:rPr lang="es-ES" b="1" dirty="0" smtClean="0"/>
              <a:t>TANQUES SIN INSPECCIONES API NI PROGRAMAS DE MANTENIMIENTO</a:t>
            </a:r>
            <a:endParaRPr lang="es-ES" dirty="0"/>
          </a:p>
        </p:txBody>
      </p:sp>
      <p:pic>
        <p:nvPicPr>
          <p:cNvPr id="4" name="Imagen 3"/>
          <p:cNvPicPr>
            <a:picLocks noChangeAspect="1"/>
          </p:cNvPicPr>
          <p:nvPr/>
        </p:nvPicPr>
        <p:blipFill rotWithShape="1">
          <a:blip r:embed="rId2"/>
          <a:srcRect l="40789" t="32222" r="25658" b="40877"/>
          <a:stretch/>
        </p:blipFill>
        <p:spPr>
          <a:xfrm>
            <a:off x="578483" y="4524647"/>
            <a:ext cx="4908886" cy="2213811"/>
          </a:xfrm>
          <a:prstGeom prst="rect">
            <a:avLst/>
          </a:prstGeom>
        </p:spPr>
      </p:pic>
      <p:pic>
        <p:nvPicPr>
          <p:cNvPr id="5" name="Imagen 4"/>
          <p:cNvPicPr>
            <a:picLocks noChangeAspect="1"/>
          </p:cNvPicPr>
          <p:nvPr/>
        </p:nvPicPr>
        <p:blipFill rotWithShape="1">
          <a:blip r:embed="rId3"/>
          <a:srcRect l="40657" t="20293" r="25395" b="41110"/>
          <a:stretch/>
        </p:blipFill>
        <p:spPr>
          <a:xfrm>
            <a:off x="518807" y="1408468"/>
            <a:ext cx="4872572" cy="3116179"/>
          </a:xfrm>
          <a:prstGeom prst="rect">
            <a:avLst/>
          </a:prstGeom>
        </p:spPr>
      </p:pic>
      <p:sp>
        <p:nvSpPr>
          <p:cNvPr id="6" name="Rectángulo 5"/>
          <p:cNvSpPr/>
          <p:nvPr/>
        </p:nvSpPr>
        <p:spPr>
          <a:xfrm>
            <a:off x="518807" y="1660358"/>
            <a:ext cx="4968562" cy="7579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422817" y="3766658"/>
            <a:ext cx="4968562" cy="7579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495231" y="5618747"/>
            <a:ext cx="4968562" cy="5654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p:cNvSpPr txBox="1"/>
          <p:nvPr/>
        </p:nvSpPr>
        <p:spPr>
          <a:xfrm>
            <a:off x="5463793" y="2658205"/>
            <a:ext cx="3656631" cy="2862322"/>
          </a:xfrm>
          <a:prstGeom prst="rect">
            <a:avLst/>
          </a:prstGeom>
          <a:noFill/>
        </p:spPr>
        <p:txBody>
          <a:bodyPr wrap="square" rtlCol="0">
            <a:spAutoFit/>
          </a:bodyPr>
          <a:lstStyle/>
          <a:p>
            <a:r>
              <a:rPr lang="es-ES" dirty="0" smtClean="0"/>
              <a:t>YPFB Logística, NO CUENTA con un Plan de Mantenimiento preventivo ni predictivo de los Tanques en TODAS sus Plantas. Esto ocasiona problemas grandes en las operaciones y la seguridad de nuestro personal, en algunas plantas de almacenamiento ni siquiera funciona el Sistema Contra Incendio, como es el caso de Palmasola</a:t>
            </a:r>
            <a:endParaRPr lang="es-ES" dirty="0"/>
          </a:p>
        </p:txBody>
      </p:sp>
    </p:spTree>
    <p:extLst>
      <p:ext uri="{BB962C8B-B14F-4D97-AF65-F5344CB8AC3E}">
        <p14:creationId xmlns:p14="http://schemas.microsoft.com/office/powerpoint/2010/main" val="3248852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7535" y="762137"/>
            <a:ext cx="8830211" cy="646331"/>
          </a:xfrm>
          <a:prstGeom prst="rect">
            <a:avLst/>
          </a:prstGeom>
          <a:noFill/>
        </p:spPr>
        <p:txBody>
          <a:bodyPr wrap="square" rtlCol="0">
            <a:spAutoFit/>
          </a:bodyPr>
          <a:lstStyle/>
          <a:p>
            <a:r>
              <a:rPr lang="es-ES" b="1" dirty="0" smtClean="0"/>
              <a:t>QUE NOS DICE EL D.S. 3269  REGLAMENTO DE CONSTRUCCION, OPERACIÓN, MANTENIMIENTO Y ABANDONO DE PLANTAS DE HIDROCARBUROS LIQUIDOS</a:t>
            </a:r>
            <a:endParaRPr lang="es-ES" b="1" dirty="0"/>
          </a:p>
        </p:txBody>
      </p:sp>
      <p:sp>
        <p:nvSpPr>
          <p:cNvPr id="3" name="Rectángulo 2"/>
          <p:cNvSpPr/>
          <p:nvPr/>
        </p:nvSpPr>
        <p:spPr>
          <a:xfrm>
            <a:off x="1155031" y="218256"/>
            <a:ext cx="6906127" cy="369332"/>
          </a:xfrm>
          <a:prstGeom prst="rect">
            <a:avLst/>
          </a:prstGeom>
        </p:spPr>
        <p:txBody>
          <a:bodyPr wrap="square">
            <a:spAutoFit/>
          </a:bodyPr>
          <a:lstStyle/>
          <a:p>
            <a:r>
              <a:rPr lang="es-ES" b="1" dirty="0" smtClean="0"/>
              <a:t>TANQUES SIN INSPECCIONES API NI PROGRAMAS DE MANTENIMIENTO</a:t>
            </a:r>
            <a:endParaRPr lang="es-ES" dirty="0"/>
          </a:p>
        </p:txBody>
      </p:sp>
      <p:pic>
        <p:nvPicPr>
          <p:cNvPr id="4" name="Imagen 3"/>
          <p:cNvPicPr>
            <a:picLocks noChangeAspect="1"/>
          </p:cNvPicPr>
          <p:nvPr/>
        </p:nvPicPr>
        <p:blipFill rotWithShape="1">
          <a:blip r:embed="rId2"/>
          <a:srcRect l="39604" t="21696" r="26185" b="39239"/>
          <a:stretch/>
        </p:blipFill>
        <p:spPr>
          <a:xfrm>
            <a:off x="445166" y="1498796"/>
            <a:ext cx="3958391" cy="2542505"/>
          </a:xfrm>
          <a:prstGeom prst="rect">
            <a:avLst/>
          </a:prstGeom>
        </p:spPr>
      </p:pic>
      <p:sp>
        <p:nvSpPr>
          <p:cNvPr id="5" name="Rectángulo 4"/>
          <p:cNvSpPr/>
          <p:nvPr/>
        </p:nvSpPr>
        <p:spPr>
          <a:xfrm>
            <a:off x="541421" y="1498795"/>
            <a:ext cx="3741821" cy="5586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rotWithShape="1">
          <a:blip r:embed="rId3"/>
          <a:srcRect l="41052" t="10702" r="25921" b="10001"/>
          <a:stretch/>
        </p:blipFill>
        <p:spPr>
          <a:xfrm>
            <a:off x="4944978" y="1490079"/>
            <a:ext cx="3777916" cy="5102444"/>
          </a:xfrm>
          <a:prstGeom prst="rect">
            <a:avLst/>
          </a:prstGeom>
        </p:spPr>
      </p:pic>
      <p:sp>
        <p:nvSpPr>
          <p:cNvPr id="7" name="Rectángulo 6"/>
          <p:cNvSpPr/>
          <p:nvPr/>
        </p:nvSpPr>
        <p:spPr>
          <a:xfrm>
            <a:off x="4824663" y="1433486"/>
            <a:ext cx="4006516" cy="5586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4944978" y="3043989"/>
            <a:ext cx="4006516" cy="3853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511341" y="2033532"/>
            <a:ext cx="4006516" cy="3853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5041230" y="5542742"/>
            <a:ext cx="4006516" cy="3853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p:cNvSpPr txBox="1"/>
          <p:nvPr/>
        </p:nvSpPr>
        <p:spPr>
          <a:xfrm>
            <a:off x="584502" y="4266248"/>
            <a:ext cx="4089766" cy="2031325"/>
          </a:xfrm>
          <a:prstGeom prst="rect">
            <a:avLst/>
          </a:prstGeom>
          <a:noFill/>
        </p:spPr>
        <p:txBody>
          <a:bodyPr wrap="square" rtlCol="0">
            <a:spAutoFit/>
          </a:bodyPr>
          <a:lstStyle/>
          <a:p>
            <a:r>
              <a:rPr lang="es-ES" dirty="0" smtClean="0"/>
              <a:t>Estas son las responsabilidades que tienen tanto la ANH como YPFB y su subsidiaria YPFB Logística, para realizar trabajos de mantenimiento a sus instalaciones, las cuales se desconoce, NO SE TIENE una bitácora de mantenimiento de los Tanques de Almacenamiento.</a:t>
            </a:r>
            <a:endParaRPr lang="es-ES" dirty="0"/>
          </a:p>
        </p:txBody>
      </p:sp>
    </p:spTree>
    <p:extLst>
      <p:ext uri="{BB962C8B-B14F-4D97-AF65-F5344CB8AC3E}">
        <p14:creationId xmlns:p14="http://schemas.microsoft.com/office/powerpoint/2010/main" val="634470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40263" t="16550" r="24868" b="32924"/>
          <a:stretch/>
        </p:blipFill>
        <p:spPr>
          <a:xfrm>
            <a:off x="757988" y="1318050"/>
            <a:ext cx="6524351" cy="5317958"/>
          </a:xfrm>
          <a:prstGeom prst="rect">
            <a:avLst/>
          </a:prstGeom>
        </p:spPr>
      </p:pic>
      <p:sp>
        <p:nvSpPr>
          <p:cNvPr id="5" name="Rectángulo 4"/>
          <p:cNvSpPr/>
          <p:nvPr/>
        </p:nvSpPr>
        <p:spPr>
          <a:xfrm>
            <a:off x="1155031" y="218256"/>
            <a:ext cx="6906127" cy="369332"/>
          </a:xfrm>
          <a:prstGeom prst="rect">
            <a:avLst/>
          </a:prstGeom>
        </p:spPr>
        <p:txBody>
          <a:bodyPr wrap="square">
            <a:spAutoFit/>
          </a:bodyPr>
          <a:lstStyle/>
          <a:p>
            <a:r>
              <a:rPr lang="es-ES" b="1" dirty="0" smtClean="0"/>
              <a:t>TANQUES SIN INSPECCIONES API NI PROGRAMAS DE MANTENIMIENTO</a:t>
            </a:r>
            <a:endParaRPr lang="es-ES" dirty="0"/>
          </a:p>
        </p:txBody>
      </p:sp>
      <p:sp>
        <p:nvSpPr>
          <p:cNvPr id="6" name="CuadroTexto 5"/>
          <p:cNvSpPr txBox="1"/>
          <p:nvPr/>
        </p:nvSpPr>
        <p:spPr>
          <a:xfrm>
            <a:off x="217535" y="762137"/>
            <a:ext cx="8830211" cy="646331"/>
          </a:xfrm>
          <a:prstGeom prst="rect">
            <a:avLst/>
          </a:prstGeom>
          <a:noFill/>
        </p:spPr>
        <p:txBody>
          <a:bodyPr wrap="square" rtlCol="0">
            <a:spAutoFit/>
          </a:bodyPr>
          <a:lstStyle/>
          <a:p>
            <a:r>
              <a:rPr lang="es-ES" b="1" dirty="0" smtClean="0"/>
              <a:t>INTERVALOS DE INSPECCION SEGÚN NORMAS API, NINGUNA REALIZADA POR YPFB LOGISTICA</a:t>
            </a:r>
            <a:endParaRPr lang="es-ES" b="1" dirty="0"/>
          </a:p>
        </p:txBody>
      </p:sp>
    </p:spTree>
    <p:extLst>
      <p:ext uri="{BB962C8B-B14F-4D97-AF65-F5344CB8AC3E}">
        <p14:creationId xmlns:p14="http://schemas.microsoft.com/office/powerpoint/2010/main" val="21215669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TotalTime>
  <Words>1192</Words>
  <Application>Microsoft Office PowerPoint</Application>
  <PresentationFormat>Presentación en pantalla (4:3)</PresentationFormat>
  <Paragraphs>55</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Jaime Milton Aguilar Gonzales</dc:creator>
  <cp:lastModifiedBy>Jaime Milton Aguilar Gonzales</cp:lastModifiedBy>
  <cp:revision>18</cp:revision>
  <dcterms:created xsi:type="dcterms:W3CDTF">2023-12-05T21:32:57Z</dcterms:created>
  <dcterms:modified xsi:type="dcterms:W3CDTF">2023-12-06T01:09:05Z</dcterms:modified>
</cp:coreProperties>
</file>